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3.xml" ContentType="application/vnd.openxmlformats-officedocument.presentationml.tags+xml"/>
  <Override PartName="/ppt/notesSlides/notesSlide3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384" r:id="rId3"/>
    <p:sldId id="258" r:id="rId4"/>
    <p:sldId id="259" r:id="rId5"/>
    <p:sldId id="264" r:id="rId6"/>
    <p:sldId id="260" r:id="rId7"/>
    <p:sldId id="405" r:id="rId8"/>
    <p:sldId id="386" r:id="rId9"/>
    <p:sldId id="261" r:id="rId10"/>
    <p:sldId id="394" r:id="rId11"/>
    <p:sldId id="379" r:id="rId12"/>
    <p:sldId id="380" r:id="rId13"/>
    <p:sldId id="403" r:id="rId14"/>
    <p:sldId id="263" r:id="rId15"/>
    <p:sldId id="393" r:id="rId16"/>
    <p:sldId id="388" r:id="rId17"/>
    <p:sldId id="342" r:id="rId18"/>
    <p:sldId id="352" r:id="rId19"/>
    <p:sldId id="363" r:id="rId20"/>
    <p:sldId id="275" r:id="rId21"/>
    <p:sldId id="404" r:id="rId22"/>
    <p:sldId id="276" r:id="rId23"/>
    <p:sldId id="303" r:id="rId24"/>
    <p:sldId id="279" r:id="rId25"/>
    <p:sldId id="280" r:id="rId26"/>
    <p:sldId id="283" r:id="rId27"/>
    <p:sldId id="389" r:id="rId28"/>
    <p:sldId id="395" r:id="rId29"/>
    <p:sldId id="396" r:id="rId30"/>
    <p:sldId id="397" r:id="rId31"/>
    <p:sldId id="398" r:id="rId32"/>
    <p:sldId id="399" r:id="rId33"/>
    <p:sldId id="400" r:id="rId34"/>
    <p:sldId id="401" r:id="rId35"/>
    <p:sldId id="402" r:id="rId36"/>
    <p:sldId id="376" r:id="rId37"/>
  </p:sldIdLst>
  <p:sldSz cx="12192000" cy="6858000"/>
  <p:notesSz cx="7010400" cy="9296400"/>
  <p:embeddedFontLst>
    <p:embeddedFont>
      <p:font typeface="Calibri" panose="020F0502020204030204" pitchFamily="34" charset="0"/>
      <p:regular r:id="rId39"/>
      <p:bold r:id="rId40"/>
      <p:italic r:id="rId41"/>
      <p:boldItalic r:id="rId42"/>
    </p:embeddedFont>
    <p:embeddedFont>
      <p:font typeface="PT Serif" panose="020A0603040505020204" pitchFamily="18" charset="0"/>
      <p:regular r:id="rId43"/>
      <p:bold r:id="rId44"/>
      <p:italic r:id="rId45"/>
      <p:boldItalic r:id="rId46"/>
    </p:embeddedFont>
    <p:embeddedFont>
      <p:font typeface="Source Sans Pro" panose="020B0503030403020204" pitchFamily="34" charset="0"/>
      <p:regular r:id="rId47"/>
      <p:bold r:id="rId48"/>
      <p:italic r:id="rId49"/>
      <p:boldItalic r:id="rId50"/>
    </p:embeddedFont>
    <p:embeddedFont>
      <p:font typeface="Source Sans Pro Semibold" panose="020B0603030403020204" pitchFamily="34" charset="0"/>
      <p:bold r:id="rId51"/>
    </p:embeddedFont>
    <p:embeddedFont>
      <p:font typeface="Source Sans Pro Semibold" panose="020B0603030403020204" pitchFamily="34" charset="0"/>
      <p:bold r:id="rId51"/>
    </p:embeddedFont>
  </p:embeddedFontLst>
  <p:custDataLst>
    <p:tags r:id="rId5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h+ro306qLpZNp4LlCVpFzzejAaE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6ED3EE-FBDE-2C5F-2E85-5D3903732B61}" name="Tami Corson" initials="TC" userId="S::tamera.corson@serveadvisory.com::17b03132-2f21-4edf-a2df-f25c30f4323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365B9"/>
    <a:srgbClr val="FFF8E5"/>
    <a:srgbClr val="F9F9F9"/>
    <a:srgbClr val="FCF8E8"/>
    <a:srgbClr val="FCF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0EC772-346A-4CCF-A574-F402EF1AD52B}" v="3000" dt="2022-05-04T13:07:27.293"/>
    <p1510:client id="{5C56B721-3E2D-8F96-4EFA-CCC957365DD9}" v="153" dt="2022-05-03T15:21:48.952"/>
    <p1510:client id="{5E971918-81F2-A43D-526E-328687FB20BD}" v="86" vWet="88" dt="2022-05-03T14:07:45.378"/>
    <p1510:client id="{B62E900C-9C84-2B9E-BE06-179FA2F24775}" v="1076" dt="2022-05-03T18:16:54.861"/>
    <p1510:client id="{FF1737BF-48C4-D6DF-AB9A-29B83D5C1B7C}" v="1" dt="2022-05-03T15:07:15.452"/>
  </p1510:revLst>
</p1510:revInfo>
</file>

<file path=ppt/tableStyles.xml><?xml version="1.0" encoding="utf-8"?>
<a:tblStyleLst xmlns:a="http://schemas.openxmlformats.org/drawingml/2006/main" def="{AC820A2F-F511-4E25-9DDC-E36724F9A483}">
  <a:tblStyle styleId="{AC820A2F-F511-4E25-9DDC-E36724F9A48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8"/>
          </a:solidFill>
        </a:fill>
      </a:tcStyle>
    </a:wholeTbl>
    <a:band1H>
      <a:tcTxStyle/>
      <a:tcStyle>
        <a:tcBdr/>
        <a:fill>
          <a:solidFill>
            <a:srgbClr val="CACCCF"/>
          </a:solidFill>
        </a:fill>
      </a:tcStyle>
    </a:band1H>
    <a:band2H>
      <a:tcTxStyle/>
      <a:tcStyle>
        <a:tcBdr/>
      </a:tcStyle>
    </a:band2H>
    <a:band1V>
      <a:tcTxStyle/>
      <a:tcStyle>
        <a:tcBdr/>
        <a:fill>
          <a:solidFill>
            <a:srgbClr val="CACCC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1F4BC13E-62C9-4DB2-9D77-78E559E1D0AC}"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954"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74"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13.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70" Type="http://schemas.openxmlformats.org/officeDocument/2006/relationships/presProps" Target="presProps.xml"/><Relationship Id="rId75"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ags" Target="tags/tag1.xml"/><Relationship Id="rId7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62" tIns="46568" rIns="93162" bIns="46568"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62" tIns="46568" rIns="93162" bIns="46568"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62" tIns="46568" rIns="93162" bIns="46568"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fld id="{00000000-1234-1234-1234-123412341234}" type="slidenum">
              <a:rPr lang="en-US" sz="1200" smtClean="0">
                <a:solidFill>
                  <a:schemeClr val="dk1"/>
                </a:solidFill>
                <a:latin typeface="Calibri"/>
                <a:ea typeface="Calibri"/>
                <a:cs typeface="Calibri"/>
                <a:sym typeface="Calibri"/>
              </a:rPr>
              <a:pPr algn="r"/>
              <a:t>‹#›</a:t>
            </a:fld>
            <a:endParaRPr lang="en-US" sz="12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182" name="Google Shape;182;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12" name="Google Shape;612;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70326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17: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45" name="Google Shape;645;p17:notes"/>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sz="1200">
                <a:latin typeface="Calibri"/>
                <a:ea typeface="Calibri"/>
                <a:cs typeface="Calibri"/>
                <a:sym typeface="Calibri"/>
              </a:rPr>
              <a:pPr algn="r">
                <a:buSzPts val="1200"/>
              </a:pPr>
              <a:t>11</a:t>
            </a:fld>
            <a:endParaRPr sz="1200">
              <a:latin typeface="Calibri"/>
              <a:ea typeface="Calibri"/>
              <a:cs typeface="Calibri"/>
              <a:sym typeface="Calibri"/>
            </a:endParaRPr>
          </a:p>
        </p:txBody>
      </p:sp>
    </p:spTree>
    <p:extLst>
      <p:ext uri="{BB962C8B-B14F-4D97-AF65-F5344CB8AC3E}">
        <p14:creationId xmlns:p14="http://schemas.microsoft.com/office/powerpoint/2010/main" val="521860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12" name="Google Shape;612;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0640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12" name="Google Shape;612;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05131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8: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458" name="Google Shape;458;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7: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341" name="Google Shape;341;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4118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2: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570" name="Google Shape;570;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51587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8: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458" name="Google Shape;458;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4597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20: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690" name="Google Shape;690;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20: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690" name="Google Shape;690;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8966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189" name="Google Shape;189;p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21: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702" name="Google Shape;702;p2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9: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465" name="Google Shape;465;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719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24: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849" name="Google Shape;849;p2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25: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856" name="Google Shape;856;p2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28: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924" name="Google Shape;924;p2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17: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45" name="Google Shape;645;p17:notes"/>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sz="1200">
                <a:latin typeface="Calibri"/>
                <a:ea typeface="Calibri"/>
                <a:cs typeface="Calibri"/>
                <a:sym typeface="Calibri"/>
              </a:rPr>
              <a:pPr algn="r">
                <a:buSzPts val="1200"/>
              </a:pPr>
              <a:t>28</a:t>
            </a:fld>
            <a:endParaRPr sz="1200">
              <a:latin typeface="Calibri"/>
              <a:ea typeface="Calibri"/>
              <a:cs typeface="Calibri"/>
              <a:sym typeface="Calibri"/>
            </a:endParaRPr>
          </a:p>
        </p:txBody>
      </p:sp>
    </p:spTree>
    <p:extLst>
      <p:ext uri="{BB962C8B-B14F-4D97-AF65-F5344CB8AC3E}">
        <p14:creationId xmlns:p14="http://schemas.microsoft.com/office/powerpoint/2010/main" val="3599173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12" name="Google Shape;612;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7733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12" name="Google Shape;612;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8654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12" name="Google Shape;612;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1424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17: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45" name="Google Shape;645;p17:notes"/>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sz="1200">
                <a:latin typeface="Calibri"/>
                <a:ea typeface="Calibri"/>
                <a:cs typeface="Calibri"/>
                <a:sym typeface="Calibri"/>
              </a:rPr>
              <a:pPr algn="r">
                <a:buSzPts val="1200"/>
              </a:pPr>
              <a:t>32</a:t>
            </a:fld>
            <a:endParaRPr sz="1200">
              <a:latin typeface="Calibri"/>
              <a:ea typeface="Calibri"/>
              <a:cs typeface="Calibri"/>
              <a:sym typeface="Calibri"/>
            </a:endParaRPr>
          </a:p>
        </p:txBody>
      </p:sp>
    </p:spTree>
    <p:extLst>
      <p:ext uri="{BB962C8B-B14F-4D97-AF65-F5344CB8AC3E}">
        <p14:creationId xmlns:p14="http://schemas.microsoft.com/office/powerpoint/2010/main" val="9684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endParaRPr/>
          </a:p>
        </p:txBody>
      </p:sp>
      <p:sp>
        <p:nvSpPr>
          <p:cNvPr id="234" name="Google Shape;234;p3:notes"/>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fld id="{00000000-1234-1234-1234-123412341234}" type="slidenum">
              <a:rPr lang="en-US"/>
              <a:pPr algn="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12" name="Google Shape;612;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6617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12" name="Google Shape;612;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8503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5: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buClr>
                <a:schemeClr val="dk1"/>
              </a:buClr>
            </a:pPr>
            <a:endParaRPr/>
          </a:p>
        </p:txBody>
      </p:sp>
      <p:sp>
        <p:nvSpPr>
          <p:cNvPr id="612" name="Google Shape;612;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2106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7: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341" name="Google Shape;341;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4462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4: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260" name="Google Shape;260;p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9: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465" name="Google Shape;465;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5: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322" name="Google Shape;322;p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4: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260" name="Google Shape;260;p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406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7: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341" name="Google Shape;341;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894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6: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329" name="Google Shape;329;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Slide">
  <p:cSld name="14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0"/>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 name="Google Shape;20;p30"/>
          <p:cNvPicPr preferRelativeResize="0"/>
          <p:nvPr/>
        </p:nvPicPr>
        <p:blipFill rotWithShape="1">
          <a:blip r:embed="rId3">
            <a:alphaModFix/>
          </a:blip>
          <a:srcRect/>
          <a:stretch/>
        </p:blipFill>
        <p:spPr>
          <a:xfrm>
            <a:off x="10313774" y="6051214"/>
            <a:ext cx="1623008" cy="486903"/>
          </a:xfrm>
          <a:prstGeom prst="rect">
            <a:avLst/>
          </a:prstGeom>
          <a:noFill/>
          <a:ln>
            <a:noFill/>
          </a:ln>
        </p:spPr>
      </p:pic>
      <p:pic>
        <p:nvPicPr>
          <p:cNvPr id="21" name="Google Shape;21;p30"/>
          <p:cNvPicPr preferRelativeResize="0"/>
          <p:nvPr/>
        </p:nvPicPr>
        <p:blipFill rotWithShape="1">
          <a:blip r:embed="rId4">
            <a:alphaModFix/>
          </a:blip>
          <a:srcRect/>
          <a:stretch/>
        </p:blipFill>
        <p:spPr>
          <a:xfrm>
            <a:off x="10297298" y="6051214"/>
            <a:ext cx="1623008" cy="486903"/>
          </a:xfrm>
          <a:prstGeom prst="rect">
            <a:avLst/>
          </a:prstGeom>
          <a:noFill/>
          <a:ln>
            <a:noFill/>
          </a:ln>
        </p:spPr>
      </p:pic>
      <p:pic>
        <p:nvPicPr>
          <p:cNvPr id="22" name="Google Shape;22;p30"/>
          <p:cNvPicPr preferRelativeResize="0"/>
          <p:nvPr/>
        </p:nvPicPr>
        <p:blipFill rotWithShape="1">
          <a:blip r:embed="rId5">
            <a:alphaModFix/>
          </a:blip>
          <a:srcRect/>
          <a:stretch/>
        </p:blipFill>
        <p:spPr>
          <a:xfrm>
            <a:off x="424248" y="5988105"/>
            <a:ext cx="2604948" cy="580008"/>
          </a:xfrm>
          <a:prstGeom prst="rect">
            <a:avLst/>
          </a:prstGeom>
          <a:noFill/>
          <a:ln>
            <a:noFill/>
          </a:ln>
        </p:spPr>
      </p:pic>
      <p:cxnSp>
        <p:nvCxnSpPr>
          <p:cNvPr id="23" name="Google Shape;23;p30"/>
          <p:cNvCxnSpPr/>
          <p:nvPr/>
        </p:nvCxnSpPr>
        <p:spPr>
          <a:xfrm>
            <a:off x="419100" y="5548640"/>
            <a:ext cx="11353800"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73"/>
        <p:cNvGrpSpPr/>
        <p:nvPr/>
      </p:nvGrpSpPr>
      <p:grpSpPr>
        <a:xfrm>
          <a:off x="0" y="0"/>
          <a:ext cx="0" cy="0"/>
          <a:chOff x="0" y="0"/>
          <a:chExt cx="0" cy="0"/>
        </a:xfrm>
      </p:grpSpPr>
      <p:sp>
        <p:nvSpPr>
          <p:cNvPr id="74" name="Google Shape;74;p39"/>
          <p:cNvSpPr/>
          <p:nvPr/>
        </p:nvSpPr>
        <p:spPr>
          <a:xfrm>
            <a:off x="0" y="0"/>
            <a:ext cx="12200239" cy="6858000"/>
          </a:xfrm>
          <a:prstGeom prst="rect">
            <a:avLst/>
          </a:prstGeom>
          <a:solidFill>
            <a:srgbClr val="A9D4FE">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 name="Google Shape;75;p39"/>
          <p:cNvSpPr/>
          <p:nvPr/>
        </p:nvSpPr>
        <p:spPr>
          <a:xfrm>
            <a:off x="-8239" y="5725297"/>
            <a:ext cx="12200239" cy="113270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 name="Google Shape;76;p39"/>
          <p:cNvSpPr txBox="1">
            <a:spLocks noGrp="1"/>
          </p:cNvSpPr>
          <p:nvPr>
            <p:ph type="ctrTitle"/>
          </p:nvPr>
        </p:nvSpPr>
        <p:spPr>
          <a:xfrm>
            <a:off x="341868" y="1770694"/>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39"/>
          <p:cNvSpPr txBox="1">
            <a:spLocks noGrp="1"/>
          </p:cNvSpPr>
          <p:nvPr>
            <p:ph type="body" idx="1"/>
          </p:nvPr>
        </p:nvSpPr>
        <p:spPr>
          <a:xfrm>
            <a:off x="341868" y="1356295"/>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8" name="Google Shape;78;p39"/>
          <p:cNvPicPr preferRelativeResize="0"/>
          <p:nvPr/>
        </p:nvPicPr>
        <p:blipFill rotWithShape="1">
          <a:blip r:embed="rId2">
            <a:alphaModFix/>
          </a:blip>
          <a:srcRect/>
          <a:stretch/>
        </p:blipFill>
        <p:spPr>
          <a:xfrm>
            <a:off x="10552670" y="6124872"/>
            <a:ext cx="1384113" cy="415234"/>
          </a:xfrm>
          <a:prstGeom prst="rect">
            <a:avLst/>
          </a:prstGeom>
          <a:noFill/>
          <a:ln>
            <a:noFill/>
          </a:ln>
        </p:spPr>
      </p:pic>
      <p:grpSp>
        <p:nvGrpSpPr>
          <p:cNvPr id="79" name="Google Shape;79;p39"/>
          <p:cNvGrpSpPr/>
          <p:nvPr/>
        </p:nvGrpSpPr>
        <p:grpSpPr>
          <a:xfrm>
            <a:off x="432486" y="6116925"/>
            <a:ext cx="1873603" cy="415350"/>
            <a:chOff x="432486" y="6131005"/>
            <a:chExt cx="1873603" cy="415350"/>
          </a:xfrm>
        </p:grpSpPr>
        <p:pic>
          <p:nvPicPr>
            <p:cNvPr id="80" name="Google Shape;80;p39"/>
            <p:cNvPicPr preferRelativeResize="0"/>
            <p:nvPr/>
          </p:nvPicPr>
          <p:blipFill rotWithShape="1">
            <a:blip r:embed="rId3">
              <a:alphaModFix/>
            </a:blip>
            <a:srcRect/>
            <a:stretch/>
          </p:blipFill>
          <p:spPr>
            <a:xfrm>
              <a:off x="432486" y="6131005"/>
              <a:ext cx="1873603" cy="415350"/>
            </a:xfrm>
            <a:prstGeom prst="rect">
              <a:avLst/>
            </a:prstGeom>
            <a:noFill/>
            <a:ln>
              <a:noFill/>
            </a:ln>
          </p:spPr>
        </p:pic>
        <p:pic>
          <p:nvPicPr>
            <p:cNvPr id="81" name="Google Shape;81;p39"/>
            <p:cNvPicPr preferRelativeResize="0"/>
            <p:nvPr/>
          </p:nvPicPr>
          <p:blipFill rotWithShape="1">
            <a:blip r:embed="rId4">
              <a:alphaModFix/>
            </a:blip>
            <a:srcRect l="25281" r="50096"/>
            <a:stretch/>
          </p:blipFill>
          <p:spPr>
            <a:xfrm>
              <a:off x="906162" y="6131005"/>
              <a:ext cx="461320" cy="415350"/>
            </a:xfrm>
            <a:prstGeom prst="rect">
              <a:avLst/>
            </a:prstGeom>
            <a:noFill/>
            <a:ln>
              <a:noFill/>
            </a:ln>
          </p:spPr>
        </p:pic>
      </p:grpSp>
      <p:sp>
        <p:nvSpPr>
          <p:cNvPr id="82" name="Google Shape;82;p39"/>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9"/>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Slide">
  <p:cSld name="10_Title Slide">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40"/>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 name="Google Shape;86;p40"/>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7" name="Google Shape;87;p40"/>
          <p:cNvPicPr preferRelativeResize="0"/>
          <p:nvPr/>
        </p:nvPicPr>
        <p:blipFill rotWithShape="1">
          <a:blip r:embed="rId3">
            <a:alphaModFix/>
          </a:blip>
          <a:srcRect/>
          <a:stretch/>
        </p:blipFill>
        <p:spPr>
          <a:xfrm>
            <a:off x="432486" y="6122767"/>
            <a:ext cx="1873603" cy="415350"/>
          </a:xfrm>
          <a:prstGeom prst="rect">
            <a:avLst/>
          </a:prstGeom>
          <a:noFill/>
          <a:ln>
            <a:noFill/>
          </a:ln>
        </p:spPr>
      </p:pic>
      <p:pic>
        <p:nvPicPr>
          <p:cNvPr id="88" name="Google Shape;88;p40"/>
          <p:cNvPicPr preferRelativeResize="0"/>
          <p:nvPr/>
        </p:nvPicPr>
        <p:blipFill rotWithShape="1">
          <a:blip r:embed="rId4">
            <a:alphaModFix/>
          </a:blip>
          <a:srcRect/>
          <a:stretch/>
        </p:blipFill>
        <p:spPr>
          <a:xfrm>
            <a:off x="10520173" y="6114529"/>
            <a:ext cx="1400131" cy="420040"/>
          </a:xfrm>
          <a:prstGeom prst="rect">
            <a:avLst/>
          </a:prstGeom>
          <a:noFill/>
          <a:ln>
            <a:noFill/>
          </a:ln>
        </p:spPr>
      </p:pic>
      <p:sp>
        <p:nvSpPr>
          <p:cNvPr id="89" name="Google Shape;89;p40"/>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0"/>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1" name="Google Shape;91;p40"/>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D7D9D7"/>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92"/>
        <p:cNvGrpSpPr/>
        <p:nvPr/>
      </p:nvGrpSpPr>
      <p:grpSpPr>
        <a:xfrm>
          <a:off x="0" y="0"/>
          <a:ext cx="0" cy="0"/>
          <a:chOff x="0" y="0"/>
          <a:chExt cx="0" cy="0"/>
        </a:xfrm>
      </p:grpSpPr>
      <p:pic>
        <p:nvPicPr>
          <p:cNvPr id="93" name="Google Shape;93;p41"/>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94" name="Google Shape;94;p41"/>
          <p:cNvSpPr/>
          <p:nvPr/>
        </p:nvSpPr>
        <p:spPr>
          <a:xfrm>
            <a:off x="0" y="0"/>
            <a:ext cx="12192000" cy="6858000"/>
          </a:xfrm>
          <a:prstGeom prst="rect">
            <a:avLst/>
          </a:prstGeom>
          <a:solidFill>
            <a:srgbClr val="A9D4FE">
              <a:alpha val="7333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 name="Google Shape;95;p41"/>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41"/>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7" name="Google Shape;97;p41"/>
          <p:cNvPicPr preferRelativeResize="0"/>
          <p:nvPr/>
        </p:nvPicPr>
        <p:blipFill rotWithShape="1">
          <a:blip r:embed="rId3">
            <a:alphaModFix/>
          </a:blip>
          <a:srcRect/>
          <a:stretch/>
        </p:blipFill>
        <p:spPr>
          <a:xfrm>
            <a:off x="432486" y="5931243"/>
            <a:ext cx="2737549" cy="606874"/>
          </a:xfrm>
          <a:prstGeom prst="rect">
            <a:avLst/>
          </a:prstGeom>
          <a:noFill/>
          <a:ln>
            <a:noFill/>
          </a:ln>
        </p:spPr>
      </p:pic>
      <p:pic>
        <p:nvPicPr>
          <p:cNvPr id="98" name="Google Shape;98;p41"/>
          <p:cNvPicPr preferRelativeResize="0"/>
          <p:nvPr/>
        </p:nvPicPr>
        <p:blipFill rotWithShape="1">
          <a:blip r:embed="rId4">
            <a:alphaModFix/>
          </a:blip>
          <a:srcRect/>
          <a:stretch/>
        </p:blipFill>
        <p:spPr>
          <a:xfrm>
            <a:off x="10313774" y="6051214"/>
            <a:ext cx="1623008" cy="486903"/>
          </a:xfrm>
          <a:prstGeom prst="rect">
            <a:avLst/>
          </a:prstGeom>
          <a:noFill/>
          <a:ln>
            <a:noFill/>
          </a:ln>
        </p:spPr>
      </p:pic>
      <p:cxnSp>
        <p:nvCxnSpPr>
          <p:cNvPr id="99" name="Google Shape;99;p41"/>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
        <p:nvSpPr>
          <p:cNvPr id="100" name="Google Shape;100;p41"/>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1" name="Google Shape;101;p41"/>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2"/>
        <p:cNvGrpSpPr/>
        <p:nvPr/>
      </p:nvGrpSpPr>
      <p:grpSpPr>
        <a:xfrm>
          <a:off x="0" y="0"/>
          <a:ext cx="0" cy="0"/>
          <a:chOff x="0" y="0"/>
          <a:chExt cx="0" cy="0"/>
        </a:xfrm>
      </p:grpSpPr>
      <p:grpSp>
        <p:nvGrpSpPr>
          <p:cNvPr id="103" name="Google Shape;103;p42"/>
          <p:cNvGrpSpPr/>
          <p:nvPr/>
        </p:nvGrpSpPr>
        <p:grpSpPr>
          <a:xfrm>
            <a:off x="0" y="0"/>
            <a:ext cx="12192001" cy="6858000"/>
            <a:chOff x="0" y="0"/>
            <a:chExt cx="12192001" cy="6858000"/>
          </a:xfrm>
        </p:grpSpPr>
        <p:pic>
          <p:nvPicPr>
            <p:cNvPr id="104" name="Google Shape;104;p42" descr="Background pattern&#10;&#10;Description automatically generated"/>
            <p:cNvPicPr preferRelativeResize="0"/>
            <p:nvPr/>
          </p:nvPicPr>
          <p:blipFill rotWithShape="1">
            <a:blip r:embed="rId2">
              <a:alphaModFix/>
            </a:blip>
            <a:srcRect t="515" r="4392" b="63627"/>
            <a:stretch/>
          </p:blipFill>
          <p:spPr>
            <a:xfrm>
              <a:off x="1" y="0"/>
              <a:ext cx="12192000" cy="6858000"/>
            </a:xfrm>
            <a:prstGeom prst="rect">
              <a:avLst/>
            </a:prstGeom>
            <a:noFill/>
            <a:ln>
              <a:noFill/>
            </a:ln>
          </p:spPr>
        </p:pic>
        <p:sp>
          <p:nvSpPr>
            <p:cNvPr id="105" name="Google Shape;105;p42"/>
            <p:cNvSpPr/>
            <p:nvPr/>
          </p:nvSpPr>
          <p:spPr>
            <a:xfrm>
              <a:off x="0" y="0"/>
              <a:ext cx="12192000" cy="6858000"/>
            </a:xfrm>
            <a:prstGeom prst="rect">
              <a:avLst/>
            </a:prstGeom>
            <a:solidFill>
              <a:srgbClr val="A9D4FE">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06" name="Google Shape;106;p42"/>
          <p:cNvPicPr preferRelativeResize="0"/>
          <p:nvPr/>
        </p:nvPicPr>
        <p:blipFill rotWithShape="1">
          <a:blip r:embed="rId3">
            <a:alphaModFix/>
          </a:blip>
          <a:srcRect/>
          <a:stretch/>
        </p:blipFill>
        <p:spPr>
          <a:xfrm>
            <a:off x="432486" y="5931243"/>
            <a:ext cx="2737549" cy="606874"/>
          </a:xfrm>
          <a:prstGeom prst="rect">
            <a:avLst/>
          </a:prstGeom>
          <a:noFill/>
          <a:ln>
            <a:noFill/>
          </a:ln>
        </p:spPr>
      </p:pic>
      <p:sp>
        <p:nvSpPr>
          <p:cNvPr id="107" name="Google Shape;107;p42"/>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42"/>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9" name="Google Shape;109;p42"/>
          <p:cNvPicPr preferRelativeResize="0"/>
          <p:nvPr/>
        </p:nvPicPr>
        <p:blipFill rotWithShape="1">
          <a:blip r:embed="rId4">
            <a:alphaModFix/>
          </a:blip>
          <a:srcRect/>
          <a:stretch/>
        </p:blipFill>
        <p:spPr>
          <a:xfrm>
            <a:off x="10313774" y="6051214"/>
            <a:ext cx="1623008" cy="486903"/>
          </a:xfrm>
          <a:prstGeom prst="rect">
            <a:avLst/>
          </a:prstGeom>
          <a:noFill/>
          <a:ln>
            <a:noFill/>
          </a:ln>
        </p:spPr>
      </p:pic>
      <p:sp>
        <p:nvSpPr>
          <p:cNvPr id="110" name="Google Shape;110;p42"/>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 name="Google Shape;111;p42"/>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12" name="Google Shape;112;p42"/>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9_Title Slide">
  <p:cSld name="9_Title Slide">
    <p:bg>
      <p:bgPr>
        <a:solidFill>
          <a:srgbClr val="C6F6FF"/>
        </a:solidFill>
        <a:effectLst/>
      </p:bgPr>
    </p:bg>
    <p:spTree>
      <p:nvGrpSpPr>
        <p:cNvPr id="1" name="Shape 113"/>
        <p:cNvGrpSpPr/>
        <p:nvPr/>
      </p:nvGrpSpPr>
      <p:grpSpPr>
        <a:xfrm>
          <a:off x="0" y="0"/>
          <a:ext cx="0" cy="0"/>
          <a:chOff x="0" y="0"/>
          <a:chExt cx="0" cy="0"/>
        </a:xfrm>
      </p:grpSpPr>
      <p:sp>
        <p:nvSpPr>
          <p:cNvPr id="114" name="Google Shape;114;p43"/>
          <p:cNvSpPr txBox="1">
            <a:spLocks noGrp="1"/>
          </p:cNvSpPr>
          <p:nvPr>
            <p:ph type="ctrTitle"/>
          </p:nvPr>
        </p:nvSpPr>
        <p:spPr>
          <a:xfrm>
            <a:off x="341868" y="2612711"/>
            <a:ext cx="9411732"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4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4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4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14479"/>
        </a:solidFill>
        <a:effectLst/>
      </p:bgPr>
    </p:bg>
    <p:spTree>
      <p:nvGrpSpPr>
        <p:cNvPr id="1" name="Shape 118"/>
        <p:cNvGrpSpPr/>
        <p:nvPr/>
      </p:nvGrpSpPr>
      <p:grpSpPr>
        <a:xfrm>
          <a:off x="0" y="0"/>
          <a:ext cx="0" cy="0"/>
          <a:chOff x="0" y="0"/>
          <a:chExt cx="0" cy="0"/>
        </a:xfrm>
      </p:grpSpPr>
      <p:sp>
        <p:nvSpPr>
          <p:cNvPr id="119" name="Google Shape;119;p44"/>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44"/>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4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E8E8E8"/>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4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E8E8E8"/>
                </a:solidFill>
                <a:latin typeface="Source Sans Pro"/>
                <a:ea typeface="Source Sans Pro"/>
                <a:cs typeface="Source Sans Pro"/>
                <a:sym typeface="Source Sans Pro"/>
              </a:defRPr>
            </a:lvl1pPr>
            <a:lvl2pPr marL="0" lvl="1" indent="0" algn="r">
              <a:spcBef>
                <a:spcPts val="0"/>
              </a:spcBef>
              <a:buNone/>
              <a:defRPr sz="1200" b="0" i="0">
                <a:solidFill>
                  <a:srgbClr val="E8E8E8"/>
                </a:solidFill>
                <a:latin typeface="Source Sans Pro"/>
                <a:ea typeface="Source Sans Pro"/>
                <a:cs typeface="Source Sans Pro"/>
                <a:sym typeface="Source Sans Pro"/>
              </a:defRPr>
            </a:lvl2pPr>
            <a:lvl3pPr marL="0" lvl="2" indent="0" algn="r">
              <a:spcBef>
                <a:spcPts val="0"/>
              </a:spcBef>
              <a:buNone/>
              <a:defRPr sz="1200" b="0" i="0">
                <a:solidFill>
                  <a:srgbClr val="E8E8E8"/>
                </a:solidFill>
                <a:latin typeface="Source Sans Pro"/>
                <a:ea typeface="Source Sans Pro"/>
                <a:cs typeface="Source Sans Pro"/>
                <a:sym typeface="Source Sans Pro"/>
              </a:defRPr>
            </a:lvl3pPr>
            <a:lvl4pPr marL="0" lvl="3" indent="0" algn="r">
              <a:spcBef>
                <a:spcPts val="0"/>
              </a:spcBef>
              <a:buNone/>
              <a:defRPr sz="1200" b="0" i="0">
                <a:solidFill>
                  <a:srgbClr val="E8E8E8"/>
                </a:solidFill>
                <a:latin typeface="Source Sans Pro"/>
                <a:ea typeface="Source Sans Pro"/>
                <a:cs typeface="Source Sans Pro"/>
                <a:sym typeface="Source Sans Pro"/>
              </a:defRPr>
            </a:lvl4pPr>
            <a:lvl5pPr marL="0" lvl="4" indent="0" algn="r">
              <a:spcBef>
                <a:spcPts val="0"/>
              </a:spcBef>
              <a:buNone/>
              <a:defRPr sz="1200" b="0" i="0">
                <a:solidFill>
                  <a:srgbClr val="E8E8E8"/>
                </a:solidFill>
                <a:latin typeface="Source Sans Pro"/>
                <a:ea typeface="Source Sans Pro"/>
                <a:cs typeface="Source Sans Pro"/>
                <a:sym typeface="Source Sans Pro"/>
              </a:defRPr>
            </a:lvl5pPr>
            <a:lvl6pPr marL="0" lvl="5" indent="0" algn="r">
              <a:spcBef>
                <a:spcPts val="0"/>
              </a:spcBef>
              <a:buNone/>
              <a:defRPr sz="1200" b="0" i="0">
                <a:solidFill>
                  <a:srgbClr val="E8E8E8"/>
                </a:solidFill>
                <a:latin typeface="Source Sans Pro"/>
                <a:ea typeface="Source Sans Pro"/>
                <a:cs typeface="Source Sans Pro"/>
                <a:sym typeface="Source Sans Pro"/>
              </a:defRPr>
            </a:lvl6pPr>
            <a:lvl7pPr marL="0" lvl="6" indent="0" algn="r">
              <a:spcBef>
                <a:spcPts val="0"/>
              </a:spcBef>
              <a:buNone/>
              <a:defRPr sz="1200" b="0" i="0">
                <a:solidFill>
                  <a:srgbClr val="E8E8E8"/>
                </a:solidFill>
                <a:latin typeface="Source Sans Pro"/>
                <a:ea typeface="Source Sans Pro"/>
                <a:cs typeface="Source Sans Pro"/>
                <a:sym typeface="Source Sans Pro"/>
              </a:defRPr>
            </a:lvl7pPr>
            <a:lvl8pPr marL="0" lvl="7" indent="0" algn="r">
              <a:spcBef>
                <a:spcPts val="0"/>
              </a:spcBef>
              <a:buNone/>
              <a:defRPr sz="1200" b="0" i="0">
                <a:solidFill>
                  <a:srgbClr val="E8E8E8"/>
                </a:solidFill>
                <a:latin typeface="Source Sans Pro"/>
                <a:ea typeface="Source Sans Pro"/>
                <a:cs typeface="Source Sans Pro"/>
                <a:sym typeface="Source Sans Pro"/>
              </a:defRPr>
            </a:lvl8pPr>
            <a:lvl9pPr marL="0" lvl="8" indent="0" algn="r">
              <a:spcBef>
                <a:spcPts val="0"/>
              </a:spcBef>
              <a:buNone/>
              <a:defRPr sz="1200" b="0" i="0">
                <a:solidFill>
                  <a:srgbClr val="E8E8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rgbClr val="BFE4FF"/>
        </a:solidFill>
        <a:effectLst/>
      </p:bgPr>
    </p:bg>
    <p:spTree>
      <p:nvGrpSpPr>
        <p:cNvPr id="1" name="Shape 128"/>
        <p:cNvGrpSpPr/>
        <p:nvPr/>
      </p:nvGrpSpPr>
      <p:grpSpPr>
        <a:xfrm>
          <a:off x="0" y="0"/>
          <a:ext cx="0" cy="0"/>
          <a:chOff x="0" y="0"/>
          <a:chExt cx="0" cy="0"/>
        </a:xfrm>
      </p:grpSpPr>
      <p:sp>
        <p:nvSpPr>
          <p:cNvPr id="129" name="Google Shape;129;p46"/>
          <p:cNvSpPr txBox="1">
            <a:spLocks noGrp="1"/>
          </p:cNvSpPr>
          <p:nvPr>
            <p:ph type="ctrTitle"/>
          </p:nvPr>
        </p:nvSpPr>
        <p:spPr>
          <a:xfrm>
            <a:off x="2465171" y="276769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46"/>
          <p:cNvSpPr txBox="1">
            <a:spLocks noGrp="1"/>
          </p:cNvSpPr>
          <p:nvPr>
            <p:ph type="body" idx="1"/>
          </p:nvPr>
        </p:nvSpPr>
        <p:spPr>
          <a:xfrm>
            <a:off x="3972696" y="235329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4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4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33"/>
        <p:cNvGrpSpPr/>
        <p:nvPr/>
      </p:nvGrpSpPr>
      <p:grpSpPr>
        <a:xfrm>
          <a:off x="0" y="0"/>
          <a:ext cx="0" cy="0"/>
          <a:chOff x="0" y="0"/>
          <a:chExt cx="0" cy="0"/>
        </a:xfrm>
      </p:grpSpPr>
      <p:sp>
        <p:nvSpPr>
          <p:cNvPr id="134" name="Google Shape;134;p47"/>
          <p:cNvSpPr txBox="1">
            <a:spLocks noGrp="1"/>
          </p:cNvSpPr>
          <p:nvPr>
            <p:ph type="title"/>
          </p:nvPr>
        </p:nvSpPr>
        <p:spPr>
          <a:xfrm>
            <a:off x="305378" y="373491"/>
            <a:ext cx="5382228"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47"/>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47"/>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47"/>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38" name="Google Shape;138;p47"/>
          <p:cNvSpPr>
            <a:spLocks noGrp="1"/>
          </p:cNvSpPr>
          <p:nvPr>
            <p:ph type="pic" idx="2"/>
          </p:nvPr>
        </p:nvSpPr>
        <p:spPr>
          <a:xfrm>
            <a:off x="6096000" y="0"/>
            <a:ext cx="6096000" cy="68580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39"/>
        <p:cNvGrpSpPr/>
        <p:nvPr/>
      </p:nvGrpSpPr>
      <p:grpSpPr>
        <a:xfrm>
          <a:off x="0" y="0"/>
          <a:ext cx="0" cy="0"/>
          <a:chOff x="0" y="0"/>
          <a:chExt cx="0" cy="0"/>
        </a:xfrm>
      </p:grpSpPr>
      <p:sp>
        <p:nvSpPr>
          <p:cNvPr id="140" name="Google Shape;140;p48"/>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48"/>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3" name="Google Shape;143;p48"/>
          <p:cNvSpPr>
            <a:spLocks noGrp="1"/>
          </p:cNvSpPr>
          <p:nvPr>
            <p:ph type="pic" idx="2"/>
          </p:nvPr>
        </p:nvSpPr>
        <p:spPr>
          <a:xfrm>
            <a:off x="6096000" y="0"/>
            <a:ext cx="6096000" cy="6858000"/>
          </a:xfrm>
          <a:prstGeom prst="rect">
            <a:avLst/>
          </a:prstGeom>
          <a:noFill/>
          <a:ln>
            <a:noFill/>
          </a:ln>
        </p:spPr>
      </p:sp>
      <p:sp>
        <p:nvSpPr>
          <p:cNvPr id="144" name="Google Shape;144;p48"/>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48"/>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46"/>
        <p:cNvGrpSpPr/>
        <p:nvPr/>
      </p:nvGrpSpPr>
      <p:grpSpPr>
        <a:xfrm>
          <a:off x="0" y="0"/>
          <a:ext cx="0" cy="0"/>
          <a:chOff x="0" y="0"/>
          <a:chExt cx="0" cy="0"/>
        </a:xfrm>
      </p:grpSpPr>
      <p:sp>
        <p:nvSpPr>
          <p:cNvPr id="147" name="Google Shape;147;p49"/>
          <p:cNvSpPr txBox="1">
            <a:spLocks noGrp="1"/>
          </p:cNvSpPr>
          <p:nvPr>
            <p:ph type="title"/>
          </p:nvPr>
        </p:nvSpPr>
        <p:spPr>
          <a:xfrm>
            <a:off x="305378" y="373491"/>
            <a:ext cx="6311212"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49"/>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49"/>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49"/>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49"/>
          <p:cNvSpPr>
            <a:spLocks noGrp="1"/>
          </p:cNvSpPr>
          <p:nvPr>
            <p:ph type="pic" idx="2"/>
          </p:nvPr>
        </p:nvSpPr>
        <p:spPr>
          <a:xfrm>
            <a:off x="7372696" y="0"/>
            <a:ext cx="4819304" cy="6858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4"/>
        <p:cNvGrpSpPr/>
        <p:nvPr/>
      </p:nvGrpSpPr>
      <p:grpSpPr>
        <a:xfrm>
          <a:off x="0" y="0"/>
          <a:ext cx="0" cy="0"/>
          <a:chOff x="0" y="0"/>
          <a:chExt cx="0" cy="0"/>
        </a:xfrm>
      </p:grpSpPr>
      <p:sp>
        <p:nvSpPr>
          <p:cNvPr id="25" name="Google Shape;25;p31"/>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31"/>
          <p:cNvSpPr txBox="1">
            <a:spLocks noGrp="1"/>
          </p:cNvSpPr>
          <p:nvPr>
            <p:ph type="body" idx="1"/>
          </p:nvPr>
        </p:nvSpPr>
        <p:spPr>
          <a:xfrm>
            <a:off x="419100" y="1364578"/>
            <a:ext cx="262825" cy="712787"/>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accent2"/>
              </a:buClr>
              <a:buSzPts val="1200"/>
              <a:buNone/>
              <a:defRPr sz="1200" b="1" i="0">
                <a:solidFill>
                  <a:schemeClr val="accent2"/>
                </a:solidFill>
                <a:latin typeface="Source Sans Pro Semibold"/>
                <a:ea typeface="Source Sans Pro Semibold"/>
                <a:cs typeface="Source Sans Pro Semibold"/>
                <a:sym typeface="Source Sans Pro SemiBold"/>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1"/>
          <p:cNvSpPr txBox="1">
            <a:spLocks noGrp="1"/>
          </p:cNvSpPr>
          <p:nvPr>
            <p:ph type="body" idx="2"/>
          </p:nvPr>
        </p:nvSpPr>
        <p:spPr>
          <a:xfrm>
            <a:off x="852488" y="1364578"/>
            <a:ext cx="3278187" cy="4746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
        <p:cNvGrpSpPr/>
        <p:nvPr/>
      </p:nvGrpSpPr>
      <p:grpSpPr>
        <a:xfrm>
          <a:off x="0" y="0"/>
          <a:ext cx="0" cy="0"/>
          <a:chOff x="0" y="0"/>
          <a:chExt cx="0" cy="0"/>
        </a:xfrm>
      </p:grpSpPr>
      <p:sp>
        <p:nvSpPr>
          <p:cNvPr id="153" name="Google Shape;153;p50"/>
          <p:cNvSpPr txBox="1">
            <a:spLocks noGrp="1"/>
          </p:cNvSpPr>
          <p:nvPr>
            <p:ph type="title"/>
          </p:nvPr>
        </p:nvSpPr>
        <p:spPr>
          <a:xfrm>
            <a:off x="302632" y="372559"/>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50"/>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50"/>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50"/>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7"/>
        <p:cNvGrpSpPr/>
        <p:nvPr/>
      </p:nvGrpSpPr>
      <p:grpSpPr>
        <a:xfrm>
          <a:off x="0" y="0"/>
          <a:ext cx="0" cy="0"/>
          <a:chOff x="0" y="0"/>
          <a:chExt cx="0" cy="0"/>
        </a:xfrm>
      </p:grpSpPr>
      <p:sp>
        <p:nvSpPr>
          <p:cNvPr id="158" name="Google Shape;158;p51"/>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51"/>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51"/>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61"/>
        <p:cNvGrpSpPr/>
        <p:nvPr/>
      </p:nvGrpSpPr>
      <p:grpSpPr>
        <a:xfrm>
          <a:off x="0" y="0"/>
          <a:ext cx="0" cy="0"/>
          <a:chOff x="0" y="0"/>
          <a:chExt cx="0" cy="0"/>
        </a:xfrm>
      </p:grpSpPr>
      <p:sp>
        <p:nvSpPr>
          <p:cNvPr id="162" name="Google Shape;162;p52"/>
          <p:cNvSpPr/>
          <p:nvPr/>
        </p:nvSpPr>
        <p:spPr>
          <a:xfrm>
            <a:off x="6096000" y="0"/>
            <a:ext cx="6104239" cy="6858000"/>
          </a:xfrm>
          <a:prstGeom prst="rect">
            <a:avLst/>
          </a:prstGeom>
          <a:solidFill>
            <a:srgbClr val="BFE4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5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5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5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6" name="Google Shape;166;p5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7"/>
        <p:cNvGrpSpPr/>
        <p:nvPr/>
      </p:nvGrpSpPr>
      <p:grpSpPr>
        <a:xfrm>
          <a:off x="0" y="0"/>
          <a:ext cx="0" cy="0"/>
          <a:chOff x="0" y="0"/>
          <a:chExt cx="0" cy="0"/>
        </a:xfrm>
      </p:grpSpPr>
      <p:sp>
        <p:nvSpPr>
          <p:cNvPr id="168" name="Google Shape;168;p53"/>
          <p:cNvSpPr txBox="1">
            <a:spLocks noGrp="1"/>
          </p:cNvSpPr>
          <p:nvPr>
            <p:ph type="title"/>
          </p:nvPr>
        </p:nvSpPr>
        <p:spPr>
          <a:xfrm>
            <a:off x="331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T Serif"/>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53"/>
          <p:cNvSpPr>
            <a:spLocks noGrp="1"/>
          </p:cNvSpPr>
          <p:nvPr>
            <p:ph type="pic" idx="2"/>
          </p:nvPr>
        </p:nvSpPr>
        <p:spPr>
          <a:xfrm>
            <a:off x="5600700" y="992187"/>
            <a:ext cx="6172200" cy="4873625"/>
          </a:xfrm>
          <a:prstGeom prst="rect">
            <a:avLst/>
          </a:prstGeom>
          <a:noFill/>
          <a:ln>
            <a:noFill/>
          </a:ln>
        </p:spPr>
      </p:sp>
      <p:sp>
        <p:nvSpPr>
          <p:cNvPr id="170" name="Google Shape;170;p53"/>
          <p:cNvSpPr txBox="1">
            <a:spLocks noGrp="1"/>
          </p:cNvSpPr>
          <p:nvPr>
            <p:ph type="body" idx="1"/>
          </p:nvPr>
        </p:nvSpPr>
        <p:spPr>
          <a:xfrm>
            <a:off x="331788" y="242808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1" name="Google Shape;171;p53"/>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53"/>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53"/>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4"/>
        <p:cNvGrpSpPr/>
        <p:nvPr/>
      </p:nvGrpSpPr>
      <p:grpSpPr>
        <a:xfrm>
          <a:off x="0" y="0"/>
          <a:ext cx="0" cy="0"/>
          <a:chOff x="0" y="0"/>
          <a:chExt cx="0" cy="0"/>
        </a:xfrm>
      </p:grpSpPr>
      <p:sp>
        <p:nvSpPr>
          <p:cNvPr id="175" name="Google Shape;175;p5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T Serif"/>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 name="Google Shape;176;p5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2"/>
              </a:buClr>
              <a:buSzPts val="2400"/>
              <a:buNone/>
              <a:defRPr sz="2400"/>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7" name="Google Shape;177;p54"/>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54"/>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54"/>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30"/>
        <p:cNvGrpSpPr/>
        <p:nvPr/>
      </p:nvGrpSpPr>
      <p:grpSpPr>
        <a:xfrm>
          <a:off x="0" y="0"/>
          <a:ext cx="0" cy="0"/>
          <a:chOff x="0" y="0"/>
          <a:chExt cx="0" cy="0"/>
        </a:xfrm>
      </p:grpSpPr>
      <p:sp>
        <p:nvSpPr>
          <p:cNvPr id="31" name="Google Shape;31;p32"/>
          <p:cNvSpPr/>
          <p:nvPr/>
        </p:nvSpPr>
        <p:spPr>
          <a:xfrm>
            <a:off x="6096000"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3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1"/>
        </a:solidFill>
        <a:effectLst/>
      </p:bgPr>
    </p:bg>
    <p:spTree>
      <p:nvGrpSpPr>
        <p:cNvPr id="1" name="Shape 36"/>
        <p:cNvGrpSpPr/>
        <p:nvPr/>
      </p:nvGrpSpPr>
      <p:grpSpPr>
        <a:xfrm>
          <a:off x="0" y="0"/>
          <a:ext cx="0" cy="0"/>
          <a:chOff x="0" y="0"/>
          <a:chExt cx="0" cy="0"/>
        </a:xfrm>
      </p:grpSpPr>
      <p:sp>
        <p:nvSpPr>
          <p:cNvPr id="37" name="Google Shape;37;p33"/>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41"/>
        <p:cNvGrpSpPr/>
        <p:nvPr/>
      </p:nvGrpSpPr>
      <p:grpSpPr>
        <a:xfrm>
          <a:off x="0" y="0"/>
          <a:ext cx="0" cy="0"/>
          <a:chOff x="0" y="0"/>
          <a:chExt cx="0" cy="0"/>
        </a:xfrm>
      </p:grpSpPr>
      <p:sp>
        <p:nvSpPr>
          <p:cNvPr id="42" name="Google Shape;42;p34"/>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34"/>
          <p:cNvSpPr>
            <a:spLocks noGrp="1"/>
          </p:cNvSpPr>
          <p:nvPr>
            <p:ph type="pic" idx="2"/>
          </p:nvPr>
        </p:nvSpPr>
        <p:spPr>
          <a:xfrm>
            <a:off x="7372696" y="0"/>
            <a:ext cx="4819304" cy="6858000"/>
          </a:xfrm>
          <a:prstGeom prst="rect">
            <a:avLst/>
          </a:prstGeom>
          <a:noFill/>
          <a:ln>
            <a:noFill/>
          </a:ln>
        </p:spPr>
      </p:sp>
      <p:sp>
        <p:nvSpPr>
          <p:cNvPr id="46" name="Google Shape;46;p34"/>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4"/>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48"/>
        <p:cNvGrpSpPr/>
        <p:nvPr/>
      </p:nvGrpSpPr>
      <p:grpSpPr>
        <a:xfrm>
          <a:off x="0" y="0"/>
          <a:ext cx="0" cy="0"/>
          <a:chOff x="0" y="0"/>
          <a:chExt cx="0" cy="0"/>
        </a:xfrm>
      </p:grpSpPr>
      <p:sp>
        <p:nvSpPr>
          <p:cNvPr id="49" name="Google Shape;49;p3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35"/>
          <p:cNvSpPr txBox="1">
            <a:spLocks noGrp="1"/>
          </p:cNvSpPr>
          <p:nvPr>
            <p:ph type="body" idx="1"/>
          </p:nvPr>
        </p:nvSpPr>
        <p:spPr>
          <a:xfrm>
            <a:off x="320246" y="1253331"/>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5"/>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A8A8A"/>
                </a:solidFill>
                <a:latin typeface="Source Sans Pro"/>
                <a:ea typeface="Source Sans Pro"/>
                <a:cs typeface="Source Sans Pro"/>
                <a:sym typeface="Source Sans Pro"/>
              </a:defRPr>
            </a:lvl1pPr>
            <a:lvl2pPr marL="0" lvl="1" indent="0" algn="r">
              <a:spcBef>
                <a:spcPts val="0"/>
              </a:spcBef>
              <a:buNone/>
              <a:defRPr sz="1200" b="0" i="0" u="none" strike="noStrike" cap="none">
                <a:solidFill>
                  <a:srgbClr val="8A8A8A"/>
                </a:solidFill>
                <a:latin typeface="Source Sans Pro"/>
                <a:ea typeface="Source Sans Pro"/>
                <a:cs typeface="Source Sans Pro"/>
                <a:sym typeface="Source Sans Pro"/>
              </a:defRPr>
            </a:lvl2pPr>
            <a:lvl3pPr marL="0" lvl="2" indent="0" algn="r">
              <a:spcBef>
                <a:spcPts val="0"/>
              </a:spcBef>
              <a:buNone/>
              <a:defRPr sz="1200" b="0" i="0" u="none" strike="noStrike" cap="none">
                <a:solidFill>
                  <a:srgbClr val="8A8A8A"/>
                </a:solidFill>
                <a:latin typeface="Source Sans Pro"/>
                <a:ea typeface="Source Sans Pro"/>
                <a:cs typeface="Source Sans Pro"/>
                <a:sym typeface="Source Sans Pro"/>
              </a:defRPr>
            </a:lvl3pPr>
            <a:lvl4pPr marL="0" lvl="3" indent="0" algn="r">
              <a:spcBef>
                <a:spcPts val="0"/>
              </a:spcBef>
              <a:buNone/>
              <a:defRPr sz="1200" b="0" i="0" u="none" strike="noStrike" cap="none">
                <a:solidFill>
                  <a:srgbClr val="8A8A8A"/>
                </a:solidFill>
                <a:latin typeface="Source Sans Pro"/>
                <a:ea typeface="Source Sans Pro"/>
                <a:cs typeface="Source Sans Pro"/>
                <a:sym typeface="Source Sans Pro"/>
              </a:defRPr>
            </a:lvl4pPr>
            <a:lvl5pPr marL="0" lvl="4" indent="0" algn="r">
              <a:spcBef>
                <a:spcPts val="0"/>
              </a:spcBef>
              <a:buNone/>
              <a:defRPr sz="1200" b="0" i="0" u="none" strike="noStrike" cap="none">
                <a:solidFill>
                  <a:srgbClr val="8A8A8A"/>
                </a:solidFill>
                <a:latin typeface="Source Sans Pro"/>
                <a:ea typeface="Source Sans Pro"/>
                <a:cs typeface="Source Sans Pro"/>
                <a:sym typeface="Source Sans Pro"/>
              </a:defRPr>
            </a:lvl5pPr>
            <a:lvl6pPr marL="0" lvl="5" indent="0" algn="r">
              <a:spcBef>
                <a:spcPts val="0"/>
              </a:spcBef>
              <a:buNone/>
              <a:defRPr sz="1200" b="0" i="0" u="none" strike="noStrike" cap="none">
                <a:solidFill>
                  <a:srgbClr val="8A8A8A"/>
                </a:solidFill>
                <a:latin typeface="Source Sans Pro"/>
                <a:ea typeface="Source Sans Pro"/>
                <a:cs typeface="Source Sans Pro"/>
                <a:sym typeface="Source Sans Pro"/>
              </a:defRPr>
            </a:lvl6pPr>
            <a:lvl7pPr marL="0" lvl="6" indent="0" algn="r">
              <a:spcBef>
                <a:spcPts val="0"/>
              </a:spcBef>
              <a:buNone/>
              <a:defRPr sz="1200" b="0" i="0" u="none" strike="noStrike" cap="none">
                <a:solidFill>
                  <a:srgbClr val="8A8A8A"/>
                </a:solidFill>
                <a:latin typeface="Source Sans Pro"/>
                <a:ea typeface="Source Sans Pro"/>
                <a:cs typeface="Source Sans Pro"/>
                <a:sym typeface="Source Sans Pro"/>
              </a:defRPr>
            </a:lvl7pPr>
            <a:lvl8pPr marL="0" lvl="7" indent="0" algn="r">
              <a:spcBef>
                <a:spcPts val="0"/>
              </a:spcBef>
              <a:buNone/>
              <a:defRPr sz="1200" b="0" i="0" u="none" strike="noStrike" cap="none">
                <a:solidFill>
                  <a:srgbClr val="8A8A8A"/>
                </a:solidFill>
                <a:latin typeface="Source Sans Pro"/>
                <a:ea typeface="Source Sans Pro"/>
                <a:cs typeface="Source Sans Pro"/>
                <a:sym typeface="Source Sans Pro"/>
              </a:defRPr>
            </a:lvl8pPr>
            <a:lvl9pPr marL="0" lvl="8" indent="0" algn="r">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rgbClr val="BFE4FF"/>
        </a:solidFill>
        <a:effectLst/>
      </p:bgPr>
    </p:bg>
    <p:spTree>
      <p:nvGrpSpPr>
        <p:cNvPr id="1" name="Shape 53"/>
        <p:cNvGrpSpPr/>
        <p:nvPr/>
      </p:nvGrpSpPr>
      <p:grpSpPr>
        <a:xfrm>
          <a:off x="0" y="0"/>
          <a:ext cx="0" cy="0"/>
          <a:chOff x="0" y="0"/>
          <a:chExt cx="0" cy="0"/>
        </a:xfrm>
      </p:grpSpPr>
      <p:sp>
        <p:nvSpPr>
          <p:cNvPr id="54" name="Google Shape;54;p36"/>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6"/>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a:solidFill>
                  <a:srgbClr val="8A8A8A"/>
                </a:solidFill>
                <a:latin typeface="Source Sans Pro"/>
                <a:ea typeface="Source Sans Pro"/>
                <a:cs typeface="Source Sans Pro"/>
                <a:sym typeface="Source Sans Pro"/>
              </a:defRPr>
            </a:lvl1pPr>
            <a:lvl2pPr marL="0" lvl="1" indent="0" algn="r">
              <a:spcBef>
                <a:spcPts val="0"/>
              </a:spcBef>
              <a:buNone/>
              <a:defRPr sz="1200" b="0" i="0">
                <a:solidFill>
                  <a:srgbClr val="8A8A8A"/>
                </a:solidFill>
                <a:latin typeface="Source Sans Pro"/>
                <a:ea typeface="Source Sans Pro"/>
                <a:cs typeface="Source Sans Pro"/>
                <a:sym typeface="Source Sans Pro"/>
              </a:defRPr>
            </a:lvl2pPr>
            <a:lvl3pPr marL="0" lvl="2" indent="0" algn="r">
              <a:spcBef>
                <a:spcPts val="0"/>
              </a:spcBef>
              <a:buNone/>
              <a:defRPr sz="1200" b="0" i="0">
                <a:solidFill>
                  <a:srgbClr val="8A8A8A"/>
                </a:solidFill>
                <a:latin typeface="Source Sans Pro"/>
                <a:ea typeface="Source Sans Pro"/>
                <a:cs typeface="Source Sans Pro"/>
                <a:sym typeface="Source Sans Pro"/>
              </a:defRPr>
            </a:lvl3pPr>
            <a:lvl4pPr marL="0" lvl="3" indent="0" algn="r">
              <a:spcBef>
                <a:spcPts val="0"/>
              </a:spcBef>
              <a:buNone/>
              <a:defRPr sz="1200" b="0" i="0">
                <a:solidFill>
                  <a:srgbClr val="8A8A8A"/>
                </a:solidFill>
                <a:latin typeface="Source Sans Pro"/>
                <a:ea typeface="Source Sans Pro"/>
                <a:cs typeface="Source Sans Pro"/>
                <a:sym typeface="Source Sans Pro"/>
              </a:defRPr>
            </a:lvl4pPr>
            <a:lvl5pPr marL="0" lvl="4" indent="0" algn="r">
              <a:spcBef>
                <a:spcPts val="0"/>
              </a:spcBef>
              <a:buNone/>
              <a:defRPr sz="1200" b="0" i="0">
                <a:solidFill>
                  <a:srgbClr val="8A8A8A"/>
                </a:solidFill>
                <a:latin typeface="Source Sans Pro"/>
                <a:ea typeface="Source Sans Pro"/>
                <a:cs typeface="Source Sans Pro"/>
                <a:sym typeface="Source Sans Pro"/>
              </a:defRPr>
            </a:lvl5pPr>
            <a:lvl6pPr marL="0" lvl="5" indent="0" algn="r">
              <a:spcBef>
                <a:spcPts val="0"/>
              </a:spcBef>
              <a:buNone/>
              <a:defRPr sz="1200" b="0" i="0">
                <a:solidFill>
                  <a:srgbClr val="8A8A8A"/>
                </a:solidFill>
                <a:latin typeface="Source Sans Pro"/>
                <a:ea typeface="Source Sans Pro"/>
                <a:cs typeface="Source Sans Pro"/>
                <a:sym typeface="Source Sans Pro"/>
              </a:defRPr>
            </a:lvl6pPr>
            <a:lvl7pPr marL="0" lvl="6" indent="0" algn="r">
              <a:spcBef>
                <a:spcPts val="0"/>
              </a:spcBef>
              <a:buNone/>
              <a:defRPr sz="1200" b="0" i="0">
                <a:solidFill>
                  <a:srgbClr val="8A8A8A"/>
                </a:solidFill>
                <a:latin typeface="Source Sans Pro"/>
                <a:ea typeface="Source Sans Pro"/>
                <a:cs typeface="Source Sans Pro"/>
                <a:sym typeface="Source Sans Pro"/>
              </a:defRPr>
            </a:lvl7pPr>
            <a:lvl8pPr marL="0" lvl="7" indent="0" algn="r">
              <a:spcBef>
                <a:spcPts val="0"/>
              </a:spcBef>
              <a:buNone/>
              <a:defRPr sz="1200" b="0" i="0">
                <a:solidFill>
                  <a:srgbClr val="8A8A8A"/>
                </a:solidFill>
                <a:latin typeface="Source Sans Pro"/>
                <a:ea typeface="Source Sans Pro"/>
                <a:cs typeface="Source Sans Pro"/>
                <a:sym typeface="Source Sans Pro"/>
              </a:defRPr>
            </a:lvl8pPr>
            <a:lvl9pPr marL="0" lvl="8" indent="0" algn="r">
              <a:spcBef>
                <a:spcPts val="0"/>
              </a:spcBef>
              <a:buNone/>
              <a:defRPr sz="1200" b="0" i="0">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8"/>
        <p:cNvGrpSpPr/>
        <p:nvPr/>
      </p:nvGrpSpPr>
      <p:grpSpPr>
        <a:xfrm>
          <a:off x="0" y="0"/>
          <a:ext cx="0" cy="0"/>
          <a:chOff x="0" y="0"/>
          <a:chExt cx="0" cy="0"/>
        </a:xfrm>
      </p:grpSpPr>
      <p:sp>
        <p:nvSpPr>
          <p:cNvPr id="59" name="Google Shape;59;p37"/>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7"/>
          <p:cNvSpPr txBox="1">
            <a:spLocks noGrp="1"/>
          </p:cNvSpPr>
          <p:nvPr>
            <p:ph type="body" idx="1"/>
          </p:nvPr>
        </p:nvSpPr>
        <p:spPr>
          <a:xfrm>
            <a:off x="327000" y="1697046"/>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7"/>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7"/>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7"/>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37"/>
          <p:cNvSpPr txBox="1">
            <a:spLocks noGrp="1"/>
          </p:cNvSpPr>
          <p:nvPr>
            <p:ph type="body" idx="2"/>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chemeClr val="accent1"/>
        </a:solidFill>
        <a:effectLst/>
      </p:bgPr>
    </p:bg>
    <p:spTree>
      <p:nvGrpSpPr>
        <p:cNvPr id="1" name="Shape 65"/>
        <p:cNvGrpSpPr/>
        <p:nvPr/>
      </p:nvGrpSpPr>
      <p:grpSpPr>
        <a:xfrm>
          <a:off x="0" y="0"/>
          <a:ext cx="0" cy="0"/>
          <a:chOff x="0" y="0"/>
          <a:chExt cx="0" cy="0"/>
        </a:xfrm>
      </p:grpSpPr>
      <p:sp>
        <p:nvSpPr>
          <p:cNvPr id="66" name="Google Shape;66;p38"/>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 name="Google Shape;67;p38"/>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8" name="Google Shape;68;p38"/>
          <p:cNvPicPr preferRelativeResize="0"/>
          <p:nvPr/>
        </p:nvPicPr>
        <p:blipFill rotWithShape="1">
          <a:blip r:embed="rId2">
            <a:alphaModFix/>
          </a:blip>
          <a:srcRect/>
          <a:stretch/>
        </p:blipFill>
        <p:spPr>
          <a:xfrm>
            <a:off x="432486" y="6122767"/>
            <a:ext cx="1873603" cy="415350"/>
          </a:xfrm>
          <a:prstGeom prst="rect">
            <a:avLst/>
          </a:prstGeom>
          <a:noFill/>
          <a:ln>
            <a:noFill/>
          </a:ln>
        </p:spPr>
      </p:pic>
      <p:pic>
        <p:nvPicPr>
          <p:cNvPr id="69" name="Google Shape;69;p38"/>
          <p:cNvPicPr preferRelativeResize="0"/>
          <p:nvPr/>
        </p:nvPicPr>
        <p:blipFill rotWithShape="1">
          <a:blip r:embed="rId3">
            <a:alphaModFix/>
          </a:blip>
          <a:srcRect/>
          <a:stretch/>
        </p:blipFill>
        <p:spPr>
          <a:xfrm>
            <a:off x="10520173" y="6114529"/>
            <a:ext cx="1400131" cy="420040"/>
          </a:xfrm>
          <a:prstGeom prst="rect">
            <a:avLst/>
          </a:prstGeom>
          <a:noFill/>
          <a:ln>
            <a:noFill/>
          </a:ln>
        </p:spPr>
      </p:pic>
      <p:sp>
        <p:nvSpPr>
          <p:cNvPr id="70" name="Google Shape;70;p38"/>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8"/>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2" name="Google Shape;72;p38"/>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D7D9D7"/>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vmlDrawing" Target="../drawings/vmlDrawing1.v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A09A772-12FD-42B7-B78A-0555D5231886}"/>
              </a:ext>
            </a:extLst>
          </p:cNvPr>
          <p:cNvGraphicFramePr>
            <a:graphicFrameLocks noChangeAspect="1"/>
          </p:cNvGraphicFramePr>
          <p:nvPr userDrawn="1">
            <p:custDataLst>
              <p:tags r:id="rId27"/>
            </p:custDataLst>
            <p:extLst>
              <p:ext uri="{D42A27DB-BD31-4B8C-83A1-F6EECF244321}">
                <p14:modId xmlns:p14="http://schemas.microsoft.com/office/powerpoint/2010/main" val="3522514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28" imgW="395" imgH="396" progId="TCLayout.ActiveDocument.1">
                  <p:embed/>
                </p:oleObj>
              </mc:Choice>
              <mc:Fallback>
                <p:oleObj name="think-cell Slide" r:id="rId28" imgW="395" imgH="396" progId="TCLayout.ActiveDocument.1">
                  <p:embed/>
                  <p:pic>
                    <p:nvPicPr>
                      <p:cNvPr id="2" name="Object 1" hidden="1">
                        <a:extLst>
                          <a:ext uri="{FF2B5EF4-FFF2-40B4-BE49-F238E27FC236}">
                            <a16:creationId xmlns:a16="http://schemas.microsoft.com/office/drawing/2014/main" id="{2A09A772-12FD-42B7-B78A-0555D5231886}"/>
                          </a:ext>
                        </a:extLst>
                      </p:cNvPr>
                      <p:cNvPicPr/>
                      <p:nvPr/>
                    </p:nvPicPr>
                    <p:blipFill>
                      <a:blip r:embed="rId29"/>
                      <a:stretch>
                        <a:fillRect/>
                      </a:stretch>
                    </p:blipFill>
                    <p:spPr>
                      <a:xfrm>
                        <a:off x="1588" y="1588"/>
                        <a:ext cx="1588" cy="1588"/>
                      </a:xfrm>
                      <a:prstGeom prst="rect">
                        <a:avLst/>
                      </a:prstGeom>
                    </p:spPr>
                  </p:pic>
                </p:oleObj>
              </mc:Fallback>
            </mc:AlternateContent>
          </a:graphicData>
        </a:graphic>
      </p:graphicFrame>
      <p:sp>
        <p:nvSpPr>
          <p:cNvPr id="10" name="Google Shape;10;p29"/>
          <p:cNvSpPr txBox="1">
            <a:spLocks noGrp="1"/>
          </p:cNvSpPr>
          <p:nvPr>
            <p:ph type="title"/>
          </p:nvPr>
        </p:nvSpPr>
        <p:spPr>
          <a:xfrm>
            <a:off x="310376" y="365125"/>
            <a:ext cx="10515600"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310376" y="1825625"/>
            <a:ext cx="11462524"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PT Serif"/>
                <a:ea typeface="PT Serif"/>
                <a:cs typeface="PT Serif"/>
                <a:sym typeface="PT Serif"/>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PT Serif"/>
                <a:ea typeface="PT Serif"/>
                <a:cs typeface="PT Serif"/>
                <a:sym typeface="PT Serif"/>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PT Serif"/>
                <a:ea typeface="PT Serif"/>
                <a:cs typeface="PT Serif"/>
                <a:sym typeface="PT Serif"/>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A8A8A"/>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rgbClr val="8A8A8A"/>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A8A8A"/>
                </a:solidFill>
                <a:latin typeface="Source Sans Pro"/>
                <a:ea typeface="Source Sans Pro"/>
                <a:cs typeface="Source Sans Pro"/>
                <a:sym typeface="Source Sans Pro"/>
              </a:defRPr>
            </a:lvl1pPr>
            <a:lvl2pPr marL="0" marR="0" lvl="1" indent="0" algn="r" rtl="0">
              <a:spcBef>
                <a:spcPts val="0"/>
              </a:spcBef>
              <a:buNone/>
              <a:defRPr sz="1200" b="0" i="0" u="none" strike="noStrike" cap="none">
                <a:solidFill>
                  <a:srgbClr val="8A8A8A"/>
                </a:solidFill>
                <a:latin typeface="Source Sans Pro"/>
                <a:ea typeface="Source Sans Pro"/>
                <a:cs typeface="Source Sans Pro"/>
                <a:sym typeface="Source Sans Pro"/>
              </a:defRPr>
            </a:lvl2pPr>
            <a:lvl3pPr marL="0" marR="0" lvl="2" indent="0" algn="r" rtl="0">
              <a:spcBef>
                <a:spcPts val="0"/>
              </a:spcBef>
              <a:buNone/>
              <a:defRPr sz="1200" b="0" i="0" u="none" strike="noStrike" cap="none">
                <a:solidFill>
                  <a:srgbClr val="8A8A8A"/>
                </a:solidFill>
                <a:latin typeface="Source Sans Pro"/>
                <a:ea typeface="Source Sans Pro"/>
                <a:cs typeface="Source Sans Pro"/>
                <a:sym typeface="Source Sans Pro"/>
              </a:defRPr>
            </a:lvl3pPr>
            <a:lvl4pPr marL="0" marR="0" lvl="3" indent="0" algn="r" rtl="0">
              <a:spcBef>
                <a:spcPts val="0"/>
              </a:spcBef>
              <a:buNone/>
              <a:defRPr sz="1200" b="0" i="0" u="none" strike="noStrike" cap="none">
                <a:solidFill>
                  <a:srgbClr val="8A8A8A"/>
                </a:solidFill>
                <a:latin typeface="Source Sans Pro"/>
                <a:ea typeface="Source Sans Pro"/>
                <a:cs typeface="Source Sans Pro"/>
                <a:sym typeface="Source Sans Pro"/>
              </a:defRPr>
            </a:lvl4pPr>
            <a:lvl5pPr marL="0" marR="0" lvl="4" indent="0" algn="r" rtl="0">
              <a:spcBef>
                <a:spcPts val="0"/>
              </a:spcBef>
              <a:buNone/>
              <a:defRPr sz="1200" b="0" i="0" u="none" strike="noStrike" cap="none">
                <a:solidFill>
                  <a:srgbClr val="8A8A8A"/>
                </a:solidFill>
                <a:latin typeface="Source Sans Pro"/>
                <a:ea typeface="Source Sans Pro"/>
                <a:cs typeface="Source Sans Pro"/>
                <a:sym typeface="Source Sans Pro"/>
              </a:defRPr>
            </a:lvl5pPr>
            <a:lvl6pPr marL="0" marR="0" lvl="5" indent="0" algn="r" rtl="0">
              <a:spcBef>
                <a:spcPts val="0"/>
              </a:spcBef>
              <a:buNone/>
              <a:defRPr sz="1200" b="0" i="0" u="none" strike="noStrike" cap="none">
                <a:solidFill>
                  <a:srgbClr val="8A8A8A"/>
                </a:solidFill>
                <a:latin typeface="Source Sans Pro"/>
                <a:ea typeface="Source Sans Pro"/>
                <a:cs typeface="Source Sans Pro"/>
                <a:sym typeface="Source Sans Pro"/>
              </a:defRPr>
            </a:lvl6pPr>
            <a:lvl7pPr marL="0" marR="0" lvl="6" indent="0" algn="r" rtl="0">
              <a:spcBef>
                <a:spcPts val="0"/>
              </a:spcBef>
              <a:buNone/>
              <a:defRPr sz="1200" b="0" i="0" u="none" strike="noStrike" cap="none">
                <a:solidFill>
                  <a:srgbClr val="8A8A8A"/>
                </a:solidFill>
                <a:latin typeface="Source Sans Pro"/>
                <a:ea typeface="Source Sans Pro"/>
                <a:cs typeface="Source Sans Pro"/>
                <a:sym typeface="Source Sans Pro"/>
              </a:defRPr>
            </a:lvl7pPr>
            <a:lvl8pPr marL="0" marR="0" lvl="7" indent="0" algn="r" rtl="0">
              <a:spcBef>
                <a:spcPts val="0"/>
              </a:spcBef>
              <a:buNone/>
              <a:defRPr sz="1200" b="0" i="0" u="none" strike="noStrike" cap="none">
                <a:solidFill>
                  <a:srgbClr val="8A8A8A"/>
                </a:solidFill>
                <a:latin typeface="Source Sans Pro"/>
                <a:ea typeface="Source Sans Pro"/>
                <a:cs typeface="Source Sans Pro"/>
                <a:sym typeface="Source Sans Pro"/>
              </a:defRPr>
            </a:lvl8pPr>
            <a:lvl9pPr marL="0" marR="0" lvl="8" indent="0" algn="r" rtl="0">
              <a:spcBef>
                <a:spcPts val="0"/>
              </a:spcBef>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64">
          <p15:clr>
            <a:srgbClr val="F26B43"/>
          </p15:clr>
        </p15:guide>
        <p15:guide id="3"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3.sv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32.png"/><Relationship Id="rId5" Type="http://schemas.openxmlformats.org/officeDocument/2006/relationships/hyperlink" Target="https://themostudio-my.sharepoint.com/:w:/p/carl/EZuTZjAMYxRGtP-mb33J4g4BRAecfanINFmI09EdVja-hA?rtime=tW72YFcs2kg" TargetMode="External"/><Relationship Id="rId4" Type="http://schemas.openxmlformats.org/officeDocument/2006/relationships/hyperlink" Target="https://app.zenhub.com/workspaces/myhealth-moteam-6261985a7d74510015ecc547/issues/department-of-veterans-affairs/va.gov-team/40432"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app.zenhub.com/workspaces/myhealth-moteam-6261985a7d74510015ecc547/issues/department-of-veterans-affairs/va.gov-team/40433"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docs.google.com/presentation/d/1Y8QAflHEbEFJwBgmklgebnW62Uoix9nRWgOoK0nCOKs/edit#slide=id.g1229af09c01_1_1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pp.zenhub.com/workspaces/myhealth-moteam-6261985a7d74510015ecc547/issues/department-of-veterans-affairs/va.gov-team/40427"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github.com/department-of-veterans-affairs/va.gov-team/blob/master/products/health-care/health-apartment/Health%20Hub/Research/Health%20Hub%20Current%20Research.pdf" TargetMode="External"/><Relationship Id="rId4" Type="http://schemas.openxmlformats.org/officeDocument/2006/relationships/hyperlink" Target="https://app.zenhub.com/workspaces/myhealth-moteam-6261985a7d74510015ecc547/issues/department-of-veterans-affairs/va.gov-team/40431"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app.zenhub.com/workspaces/myhealth-moteam-6261985a7d74510015ecc547/issues/department-of-veterans-affairs/va.gov-team/40429"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5.xml"/><Relationship Id="rId7" Type="http://schemas.openxmlformats.org/officeDocument/2006/relationships/image" Target="../media/image28.pn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3.bin"/><Relationship Id="rId10" Type="http://schemas.openxmlformats.org/officeDocument/2006/relationships/image" Target="../media/image35.png"/><Relationship Id="rId4" Type="http://schemas.openxmlformats.org/officeDocument/2006/relationships/notesSlide" Target="../notesSlides/notesSlide15.xml"/><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hyperlink" Target="https://app.zenhub.com/workspaces/1095b-tax-form-61e19735167b2500170b2146/issues/department-of-veterans-affairs/va.gov-team/39723" TargetMode="External"/><Relationship Id="rId13" Type="http://schemas.openxmlformats.org/officeDocument/2006/relationships/hyperlink" Target="https://app.zenhub.com/workspaces/1095b-tax-form-61e19735167b2500170b2146/issues/department-of-veterans-affairs/va.gov-team/36175" TargetMode="External"/><Relationship Id="rId3" Type="http://schemas.openxmlformats.org/officeDocument/2006/relationships/slideLayout" Target="../slideLayouts/slideLayout6.xml"/><Relationship Id="rId7" Type="http://schemas.openxmlformats.org/officeDocument/2006/relationships/hyperlink" Target="https://app.zenhub.com/workspaces/1095b-tax-form-61e19735167b2500170b2146/issues/department-of-veterans-affairs/va.gov-team/39722" TargetMode="External"/><Relationship Id="rId12" Type="http://schemas.openxmlformats.org/officeDocument/2006/relationships/hyperlink" Target="https://app.zenhub.com/workspaces/1095b-tax-form-61e19735167b2500170b2146/issues/department-of-veterans-affairs/va.gov-team/38387" TargetMode="External"/><Relationship Id="rId2" Type="http://schemas.openxmlformats.org/officeDocument/2006/relationships/tags" Target="../tags/tag7.xml"/><Relationship Id="rId16" Type="http://schemas.openxmlformats.org/officeDocument/2006/relationships/hyperlink" Target="https://github.com/department-of-veterans-affairs/va.gov-team/blob/master/products/health-care/1095b-tax-form/product/1095-B%20Updates.pdf" TargetMode="External"/><Relationship Id="rId1" Type="http://schemas.openxmlformats.org/officeDocument/2006/relationships/vmlDrawing" Target="../drawings/vmlDrawing5.vml"/><Relationship Id="rId6" Type="http://schemas.openxmlformats.org/officeDocument/2006/relationships/image" Target="../media/image1.emf"/><Relationship Id="rId11" Type="http://schemas.openxmlformats.org/officeDocument/2006/relationships/hyperlink" Target="https://app.zenhub.com/workspaces/1095b-tax-form-61e19735167b2500170b2146/issues/department-of-veterans-affairs/va.gov-team/38351" TargetMode="External"/><Relationship Id="rId5" Type="http://schemas.openxmlformats.org/officeDocument/2006/relationships/oleObject" Target="../embeddings/oleObject4.bin"/><Relationship Id="rId15" Type="http://schemas.openxmlformats.org/officeDocument/2006/relationships/hyperlink" Target="https://vajira.max.gov/servicedesk/customer/portal/12/CMDMRP-2269" TargetMode="External"/><Relationship Id="rId10" Type="http://schemas.openxmlformats.org/officeDocument/2006/relationships/hyperlink" Target="https://app.zenhub.com/workspaces/1095b-tax-form-61e19735167b2500170b2146/issues/department-of-veterans-affairs/va.gov-team/40454" TargetMode="External"/><Relationship Id="rId4" Type="http://schemas.openxmlformats.org/officeDocument/2006/relationships/notesSlide" Target="../notesSlides/notesSlide16.xml"/><Relationship Id="rId9" Type="http://schemas.openxmlformats.org/officeDocument/2006/relationships/hyperlink" Target="https://app.zenhub.com/workspaces/1095b-tax-form-61e19735167b2500170b2146/issues/department-of-veterans-affairs/va.gov-team/40455" TargetMode="External"/><Relationship Id="rId14" Type="http://schemas.openxmlformats.org/officeDocument/2006/relationships/hyperlink" Target="https://yourit.va.gov/va?id=ticket&amp;table=sc_req_item&amp;sys_id=dc56193d1ba2851035608515624bcb2e"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9.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jpeg"/><Relationship Id="rId2" Type="http://schemas.openxmlformats.org/officeDocument/2006/relationships/notesSlide" Target="../notesSlides/notesSlide2.xml"/><Relationship Id="rId16"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5" Type="http://schemas.openxmlformats.org/officeDocument/2006/relationships/image" Target="../media/image2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 Id="rId14" Type="http://schemas.openxmlformats.org/officeDocument/2006/relationships/image" Target="../media/image22.png"/></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health-apartment/Health%20Hub/Product/Onboarding/Reframing%20the%20problem%20-%20Health%20Hub.pdf" TargetMode="External"/><Relationship Id="rId13" Type="http://schemas.openxmlformats.org/officeDocument/2006/relationships/hyperlink" Target="https://app.zenhub.com/workspaces/myhealth-moteam-6261985a7d74510015ecc547/issues/department-of-veterans-affairs/va.gov-team/40432" TargetMode="External"/><Relationship Id="rId18" Type="http://schemas.openxmlformats.org/officeDocument/2006/relationships/hyperlink" Target="https://app.zenhub.com/workspaces/myhealth-moteam-6261985a7d74510015ecc547/issues/department-of-veterans-affairs/va.gov-team/40008" TargetMode="External"/><Relationship Id="rId3" Type="http://schemas.openxmlformats.org/officeDocument/2006/relationships/slideLayout" Target="../slideLayouts/slideLayout2.xml"/><Relationship Id="rId21" Type="http://schemas.openxmlformats.org/officeDocument/2006/relationships/hyperlink" Target="https://app.zenhub.com/workspaces/myhealth-moteam-6261985a7d74510015ecc547/issues/department-of-veterans-affairs/va.gov-team/40442" TargetMode="External"/><Relationship Id="rId7" Type="http://schemas.openxmlformats.org/officeDocument/2006/relationships/hyperlink" Target="https://app.zenhub.com/workspaces/myhealth-moteam-6261985a7d74510015ecc547/issues/department-of-veterans-affairs/va.gov-team/40433" TargetMode="External"/><Relationship Id="rId12" Type="http://schemas.openxmlformats.org/officeDocument/2006/relationships/hyperlink" Target="https://github.com/department-of-veterans-affairs/va.gov-team/blob/master/products/health-care/health-apartment/Health%20Hub/Research/Health%20Hub%20Current%20Research.pdf" TargetMode="External"/><Relationship Id="rId17" Type="http://schemas.openxmlformats.org/officeDocument/2006/relationships/hyperlink" Target="https://app.zenhub.com/workspaces/myhealth-moteam-6261985a7d74510015ecc547/issues/department-of-veterans-affairs/va.gov-team/40429" TargetMode="External"/><Relationship Id="rId25" Type="http://schemas.openxmlformats.org/officeDocument/2006/relationships/hyperlink" Target="https://app.zenhub.com/workspaces/myhealth-moteam-6261985a7d74510015ecc547/issues/department-of-veterans-affairs/va.gov-team/40754" TargetMode="External"/><Relationship Id="rId2" Type="http://schemas.openxmlformats.org/officeDocument/2006/relationships/tags" Target="../tags/tag10.xml"/><Relationship Id="rId16" Type="http://schemas.openxmlformats.org/officeDocument/2006/relationships/hyperlink" Target="https://dsva.slack.com/archives/C02E2PC3XLJ/p1651250599335409" TargetMode="External"/><Relationship Id="rId20" Type="http://schemas.openxmlformats.org/officeDocument/2006/relationships/hyperlink" Target="https://app.zenhub.com/workspaces/myhealth-moteam-6261985a7d74510015ecc547/issues/department-of-veterans-affairs/va.gov-team/40431" TargetMode="External"/><Relationship Id="rId1" Type="http://schemas.openxmlformats.org/officeDocument/2006/relationships/vmlDrawing" Target="../drawings/vmlDrawing8.vml"/><Relationship Id="rId6" Type="http://schemas.openxmlformats.org/officeDocument/2006/relationships/image" Target="../media/image1.emf"/><Relationship Id="rId11" Type="http://schemas.openxmlformats.org/officeDocument/2006/relationships/hyperlink" Target="https://app.zenhub.com/workspaces/myhealth-moteam-6261985a7d74510015ecc547/issues/department-of-veterans-affairs/va.gov-team/40427" TargetMode="External"/><Relationship Id="rId24" Type="http://schemas.openxmlformats.org/officeDocument/2006/relationships/hyperlink" Target="https://github.com/department-of-veterans-affairs/va.gov-team/blob/master/products/health-care/health-apartment/Health%20Hub/PMO/cadence%204.18.22%20HH%20v4.pdf" TargetMode="External"/><Relationship Id="rId5" Type="http://schemas.openxmlformats.org/officeDocument/2006/relationships/oleObject" Target="../embeddings/oleObject7.bin"/><Relationship Id="rId15" Type="http://schemas.openxmlformats.org/officeDocument/2006/relationships/hyperlink" Target="https://dsva.slack.com/archives/C02E2PC3XLJ/p1651250534341989" TargetMode="External"/><Relationship Id="rId23" Type="http://schemas.openxmlformats.org/officeDocument/2006/relationships/hyperlink" Target="https://app.zenhub.com/workspaces/myhealth-moteam-6261985a7d74510015ecc547/issues/department-of-veterans-affairs/va.gov-team/40441" TargetMode="External"/><Relationship Id="rId10" Type="http://schemas.openxmlformats.org/officeDocument/2006/relationships/hyperlink" Target="https://app.zenhub.com/workspaces/myhealth-moteam-6261985a7d74510015ecc547/issues/department-of-veterans-affairs/va.gov-team/39922" TargetMode="External"/><Relationship Id="rId19" Type="http://schemas.openxmlformats.org/officeDocument/2006/relationships/hyperlink" Target="https://app.zenhub.com/workspaces/myhealth-moteam-6261985a7d74510015ecc547/issues/department-of-veterans-affairs/va.gov-team/40009" TargetMode="External"/><Relationship Id="rId4" Type="http://schemas.openxmlformats.org/officeDocument/2006/relationships/notesSlide" Target="../notesSlides/notesSlide18.xml"/><Relationship Id="rId9" Type="http://schemas.openxmlformats.org/officeDocument/2006/relationships/hyperlink" Target="https://github.com/department-of-veterans-affairs/va.gov-team/blob/master/products/health-care/health-apartment/Health%20Hub/Research/Understanding%20our%20end%20user.pdf" TargetMode="External"/><Relationship Id="rId14" Type="http://schemas.openxmlformats.org/officeDocument/2006/relationships/hyperlink" Target="https://dsva.slack.com/archives/C02E2PC3XLJ/p1650901242884099" TargetMode="External"/><Relationship Id="rId22" Type="http://schemas.openxmlformats.org/officeDocument/2006/relationships/hyperlink" Target="https://airtable.com/invite/l?inviteId=invX7iIb8IQK4NoDs&amp;inviteToken=ec229770ffce1a9cd7990e506934ec5eec36150b43a45bdae9558ce35785011b&amp;utm_source=email"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1095b-tax-form/product/1095-B%20Updates.pdf" TargetMode="External"/><Relationship Id="rId13" Type="http://schemas.openxmlformats.org/officeDocument/2006/relationships/hyperlink" Target="https://yourit.va.gov/va?id=ticket&amp;table=sc_req_item&amp;sys_id=dc56193d1ba2851035608515624bcb2e" TargetMode="External"/><Relationship Id="rId3" Type="http://schemas.openxmlformats.org/officeDocument/2006/relationships/slideLayout" Target="../slideLayouts/slideLayout2.xml"/><Relationship Id="rId7" Type="http://schemas.openxmlformats.org/officeDocument/2006/relationships/hyperlink" Target="https://app.zenhub.com/workspaces/1095b-tax-form-61e19735167b2500170b2146/issues/department-of-veterans-affairs/va.gov-team/40455" TargetMode="External"/><Relationship Id="rId12" Type="http://schemas.openxmlformats.org/officeDocument/2006/relationships/hyperlink" Target="https://app.zenhub.com/workspaces/1095b-tax-form-61e19735167b2500170b2146/issues/department-of-veterans-affairs/va.gov-team/39722" TargetMode="External"/><Relationship Id="rId2" Type="http://schemas.openxmlformats.org/officeDocument/2006/relationships/tags" Target="../tags/tag11.xml"/><Relationship Id="rId16" Type="http://schemas.openxmlformats.org/officeDocument/2006/relationships/hyperlink" Target="https://app.zenhub.com/workspaces/1095b-tax-form-61e19735167b2500170b2146/issues/department-of-veterans-affairs/va.gov-team/38387" TargetMode="External"/><Relationship Id="rId1" Type="http://schemas.openxmlformats.org/officeDocument/2006/relationships/vmlDrawing" Target="../drawings/vmlDrawing9.vml"/><Relationship Id="rId6" Type="http://schemas.openxmlformats.org/officeDocument/2006/relationships/image" Target="../media/image1.emf"/><Relationship Id="rId11" Type="http://schemas.openxmlformats.org/officeDocument/2006/relationships/hyperlink" Target="https://vajira.max.gov/servicedesk/customer/portal/12/CMDMRP-2269" TargetMode="External"/><Relationship Id="rId5" Type="http://schemas.openxmlformats.org/officeDocument/2006/relationships/oleObject" Target="../embeddings/oleObject7.bin"/><Relationship Id="rId15" Type="http://schemas.openxmlformats.org/officeDocument/2006/relationships/hyperlink" Target="https://app.zenhub.com/workspaces/1095b-tax-form-61e19735167b2500170b2146/issues/department-of-veterans-affairs/va.gov-team/36175" TargetMode="External"/><Relationship Id="rId10" Type="http://schemas.openxmlformats.org/officeDocument/2006/relationships/hyperlink" Target="https://app.zenhub.com/workspaces/1095b-tax-form-61e19735167b2500170b2146/issues/department-of-veterans-affairs/va.gov-team/39723" TargetMode="External"/><Relationship Id="rId4" Type="http://schemas.openxmlformats.org/officeDocument/2006/relationships/notesSlide" Target="../notesSlides/notesSlide19.xml"/><Relationship Id="rId9" Type="http://schemas.openxmlformats.org/officeDocument/2006/relationships/hyperlink" Target="https://app.zenhub.com/workspaces/1095b-tax-form-61e19735167b2500170b2146/issues/department-of-veterans-affairs/va.gov-team/40454" TargetMode="External"/><Relationship Id="rId14" Type="http://schemas.openxmlformats.org/officeDocument/2006/relationships/hyperlink" Target="https://app.zenhub.com/workspaces/1095b-tax-form-61e19735167b2500170b2146/issues/department-of-veterans-affairs/va.gov-team/38351"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5.xml"/><Relationship Id="rId7" Type="http://schemas.openxmlformats.org/officeDocument/2006/relationships/image" Target="../media/image28.png"/><Relationship Id="rId2" Type="http://schemas.openxmlformats.org/officeDocument/2006/relationships/tags" Target="../tags/tag13.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9.bin"/><Relationship Id="rId10" Type="http://schemas.openxmlformats.org/officeDocument/2006/relationships/image" Target="../media/image35.png"/><Relationship Id="rId4" Type="http://schemas.openxmlformats.org/officeDocument/2006/relationships/notesSlide" Target="../notesSlides/notesSlide33.xml"/><Relationship Id="rId9"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5.xml"/><Relationship Id="rId7" Type="http://schemas.openxmlformats.org/officeDocument/2006/relationships/image" Target="../media/image28.pn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8.xml"/><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
          <p:cNvSpPr txBox="1">
            <a:spLocks noGrp="1"/>
          </p:cNvSpPr>
          <p:nvPr>
            <p:ph type="ctrTitle"/>
          </p:nvPr>
        </p:nvSpPr>
        <p:spPr>
          <a:xfrm>
            <a:off x="303123" y="235831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1 Demo</a:t>
            </a:r>
            <a:endParaRPr/>
          </a:p>
        </p:txBody>
      </p:sp>
      <p:sp>
        <p:nvSpPr>
          <p:cNvPr id="185" name="Google Shape;185;p1"/>
          <p:cNvSpPr txBox="1">
            <a:spLocks noGrp="1"/>
          </p:cNvSpPr>
          <p:nvPr>
            <p:ph type="subTitle" idx="1"/>
          </p:nvPr>
        </p:nvSpPr>
        <p:spPr>
          <a:xfrm>
            <a:off x="341868" y="3625768"/>
            <a:ext cx="4852432" cy="365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000"/>
              <a:buNone/>
            </a:pPr>
            <a:r>
              <a:rPr lang="en-US"/>
              <a:t>Tuesday, May 3rd,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6" name="Google Shape;616;p15"/>
          <p:cNvSpPr txBox="1"/>
          <p:nvPr/>
        </p:nvSpPr>
        <p:spPr>
          <a:xfrm>
            <a:off x="410080" y="750806"/>
            <a:ext cx="7966754" cy="482431"/>
          </a:xfrm>
          <a:prstGeom prst="rect">
            <a:avLst/>
          </a:prstGeom>
          <a:noFill/>
          <a:ln>
            <a:noFill/>
          </a:ln>
        </p:spPr>
        <p:txBody>
          <a:bodyPr spcFirstLastPara="1" wrap="square" lIns="0" tIns="0" rIns="0" bIns="0" anchor="t" anchorCtr="0">
            <a:noAutofit/>
          </a:bodyPr>
          <a:lstStyle/>
          <a:p>
            <a:pPr>
              <a:lnSpc>
                <a:spcPct val="90000"/>
              </a:lnSpc>
              <a:buClr>
                <a:schemeClr val="dk1"/>
              </a:buClr>
              <a:buSzPts val="3600"/>
            </a:pPr>
            <a:r>
              <a:rPr lang="en-US" sz="2800">
                <a:solidFill>
                  <a:schemeClr val="dk1"/>
                </a:solidFill>
                <a:latin typeface="PT Serif"/>
                <a:ea typeface="PT Serif"/>
                <a:cs typeface="PT Serif"/>
                <a:sym typeface="PT Serif"/>
              </a:rPr>
              <a:t>We started conversations with experts currently building health content on VA.gov </a:t>
            </a:r>
            <a:endParaRPr lang="en-US" sz="2800" b="0" i="0" u="none" strike="noStrike" cap="none">
              <a:solidFill>
                <a:schemeClr val="dk1"/>
              </a:solidFill>
              <a:latin typeface="PT Serif"/>
              <a:ea typeface="PT Serif"/>
              <a:cs typeface="PT Serif"/>
            </a:endParaRPr>
          </a:p>
        </p:txBody>
      </p:sp>
      <p:sp>
        <p:nvSpPr>
          <p:cNvPr id="614" name="Google Shape;614;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10</a:t>
            </a:fld>
            <a:endParaRPr sz="1200" b="0" i="0" u="none" strike="noStrike" cap="none">
              <a:solidFill>
                <a:srgbClr val="8A8A8A"/>
              </a:solidFill>
              <a:latin typeface="Source Sans Pro"/>
              <a:ea typeface="Source Sans Pro"/>
              <a:cs typeface="Source Sans Pro"/>
              <a:sym typeface="Source Sans Pro"/>
            </a:endParaRPr>
          </a:p>
        </p:txBody>
      </p:sp>
      <p:sp>
        <p:nvSpPr>
          <p:cNvPr id="12" name="Google Shape;605;p14">
            <a:extLst>
              <a:ext uri="{FF2B5EF4-FFF2-40B4-BE49-F238E27FC236}">
                <a16:creationId xmlns:a16="http://schemas.microsoft.com/office/drawing/2014/main" id="{2A18C4E8-C461-494D-81E4-7EB6C08B7B32}"/>
              </a:ext>
            </a:extLst>
          </p:cNvPr>
          <p:cNvSpPr txBox="1"/>
          <p:nvPr/>
        </p:nvSpPr>
        <p:spPr>
          <a:xfrm>
            <a:off x="420624" y="1773936"/>
            <a:ext cx="4383851" cy="247760"/>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hlinkClick r:id="rId4"/>
              </a:rPr>
              <a:t>User Story</a:t>
            </a:r>
            <a:r>
              <a:rPr lang="en-US" b="0" i="0" strike="noStrike" cap="none">
                <a:solidFill>
                  <a:schemeClr val="tx1"/>
                </a:solidFill>
                <a:latin typeface="PT Serif"/>
                <a:ea typeface="PT Serif"/>
                <a:cs typeface="PT Serif"/>
                <a:sym typeface="PT Serif"/>
              </a:rPr>
              <a:t>: </a:t>
            </a:r>
            <a:r>
              <a:rPr lang="en-US">
                <a:solidFill>
                  <a:schemeClr val="tx1">
                    <a:lumMod val="50000"/>
                    <a:lumOff val="50000"/>
                  </a:schemeClr>
                </a:solidFill>
                <a:latin typeface="PT Serif"/>
                <a:ea typeface="PT Serif"/>
                <a:cs typeface="PT Serif"/>
                <a:sym typeface="PT Serif"/>
              </a:rPr>
              <a:t>Conduct business partner discovery</a:t>
            </a:r>
            <a:endParaRPr lang="en-US">
              <a:solidFill>
                <a:schemeClr val="tx1">
                  <a:lumMod val="50000"/>
                  <a:lumOff val="50000"/>
                </a:schemeClr>
              </a:solidFill>
              <a:latin typeface="PT Serif"/>
              <a:ea typeface="PT Serif"/>
              <a:cs typeface="PT Serif"/>
            </a:endParaRPr>
          </a:p>
        </p:txBody>
      </p:sp>
      <p:sp>
        <p:nvSpPr>
          <p:cNvPr id="14" name="Google Shape;609;p14">
            <a:extLst>
              <a:ext uri="{FF2B5EF4-FFF2-40B4-BE49-F238E27FC236}">
                <a16:creationId xmlns:a16="http://schemas.microsoft.com/office/drawing/2014/main" id="{59B9098F-2628-4EF5-89DD-EDEFBCFB2940}"/>
              </a:ext>
            </a:extLst>
          </p:cNvPr>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dirty="0">
                <a:solidFill>
                  <a:srgbClr val="000000"/>
                </a:solidFill>
                <a:latin typeface="Source Sans Pro"/>
                <a:ea typeface="Source Sans Pro"/>
                <a:sym typeface="Arial"/>
                <a:hlinkClick r:id="rId5"/>
              </a:rPr>
              <a:t>Link</a:t>
            </a:r>
            <a:endParaRPr lang="en-US" sz="1200" b="0" i="0" strike="noStrike" cap="none" dirty="0">
              <a:solidFill>
                <a:srgbClr val="000000"/>
              </a:solidFill>
              <a:latin typeface="Source Sans Pro"/>
              <a:ea typeface="Source Sans Pro"/>
              <a:sym typeface="Arial"/>
            </a:endParaRPr>
          </a:p>
        </p:txBody>
      </p:sp>
      <p:grpSp>
        <p:nvGrpSpPr>
          <p:cNvPr id="22" name="Google Shape;602;p14">
            <a:extLst>
              <a:ext uri="{FF2B5EF4-FFF2-40B4-BE49-F238E27FC236}">
                <a16:creationId xmlns:a16="http://schemas.microsoft.com/office/drawing/2014/main" id="{54E8C039-5AD4-4118-8CD3-BA2B6CE4B700}"/>
              </a:ext>
            </a:extLst>
          </p:cNvPr>
          <p:cNvGrpSpPr/>
          <p:nvPr/>
        </p:nvGrpSpPr>
        <p:grpSpPr>
          <a:xfrm>
            <a:off x="410431" y="309109"/>
            <a:ext cx="966093" cy="369094"/>
            <a:chOff x="410431" y="309109"/>
            <a:chExt cx="966093" cy="369094"/>
          </a:xfrm>
        </p:grpSpPr>
        <p:sp>
          <p:nvSpPr>
            <p:cNvPr id="23" name="Google Shape;603;p14">
              <a:extLst>
                <a:ext uri="{FF2B5EF4-FFF2-40B4-BE49-F238E27FC236}">
                  <a16:creationId xmlns:a16="http://schemas.microsoft.com/office/drawing/2014/main" id="{6349303C-5EAA-4B3A-91B0-92F6C70427A5}"/>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B</a:t>
              </a:r>
              <a:endParaRPr sz="1200" b="0" i="0" u="none" strike="noStrike" cap="none">
                <a:solidFill>
                  <a:srgbClr val="000000"/>
                </a:solidFill>
                <a:latin typeface="Arial"/>
                <a:ea typeface="Arial"/>
                <a:cs typeface="Arial"/>
                <a:sym typeface="Arial"/>
              </a:endParaRPr>
            </a:p>
          </p:txBody>
        </p:sp>
        <p:sp>
          <p:nvSpPr>
            <p:cNvPr id="24" name="Google Shape;604;p14">
              <a:extLst>
                <a:ext uri="{FF2B5EF4-FFF2-40B4-BE49-F238E27FC236}">
                  <a16:creationId xmlns:a16="http://schemas.microsoft.com/office/drawing/2014/main" id="{E866F250-DD27-49C2-A23E-D8AB80A3C73F}"/>
                </a:ext>
              </a:extLst>
            </p:cNvPr>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a:solidFill>
                    <a:srgbClr val="0071BF"/>
                  </a:solidFill>
                  <a:latin typeface="Source Sans Pro"/>
                  <a:ea typeface="Source Sans Pro"/>
                  <a:sym typeface="Source Sans Pro"/>
                </a:rPr>
                <a:t>	</a:t>
              </a:r>
              <a:endParaRPr sz="1400" b="0" i="0" u="none" strike="noStrike" cap="none">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5E9E9411-384E-A6A3-41A6-F26CB141ADA6}"/>
              </a:ext>
            </a:extLst>
          </p:cNvPr>
          <p:cNvSpPr txBox="1"/>
          <p:nvPr/>
        </p:nvSpPr>
        <p:spPr>
          <a:xfrm>
            <a:off x="420624" y="2525902"/>
            <a:ext cx="3500333" cy="16738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latin typeface="PT Serif" panose="020A0603040505020204" pitchFamily="18" charset="0"/>
              </a:rPr>
              <a:t>Business partners we've spoken with</a:t>
            </a:r>
            <a:r>
              <a:rPr lang="en-US">
                <a:latin typeface="PT Serif" panose="020A0603040505020204" pitchFamily="18" charset="0"/>
              </a:rPr>
              <a:t>:</a:t>
            </a:r>
          </a:p>
          <a:p>
            <a:pPr marL="285750" indent="-285750">
              <a:lnSpc>
                <a:spcPct val="150000"/>
              </a:lnSpc>
              <a:buClr>
                <a:schemeClr val="accent2"/>
              </a:buClr>
              <a:buSzPct val="75000"/>
              <a:buFont typeface="Wingdings" panose="05000000000000000000" pitchFamily="2" charset="2"/>
              <a:buChar char="ü"/>
            </a:pPr>
            <a:r>
              <a:rPr lang="en-US">
                <a:latin typeface="PT Serif" panose="020A0603040505020204" pitchFamily="18" charset="0"/>
              </a:rPr>
              <a:t>Danielle Thierry  </a:t>
            </a:r>
          </a:p>
          <a:p>
            <a:pPr marL="285750" lvl="2" indent="-285750">
              <a:lnSpc>
                <a:spcPct val="150000"/>
              </a:lnSpc>
              <a:buClr>
                <a:schemeClr val="accent2"/>
              </a:buClr>
              <a:buSzPct val="75000"/>
              <a:buFont typeface="Wingdings" panose="05000000000000000000" pitchFamily="2" charset="2"/>
              <a:buChar char="ü"/>
            </a:pPr>
            <a:r>
              <a:rPr lang="en-US">
                <a:latin typeface="PT Serif" panose="020A0603040505020204" pitchFamily="18" charset="0"/>
              </a:rPr>
              <a:t>Meg Peters  </a:t>
            </a:r>
          </a:p>
          <a:p>
            <a:pPr marL="285750" lvl="2" indent="-285750">
              <a:lnSpc>
                <a:spcPct val="150000"/>
              </a:lnSpc>
              <a:buClr>
                <a:schemeClr val="accent2"/>
              </a:buClr>
              <a:buSzPct val="75000"/>
              <a:buFont typeface="Wingdings" panose="05000000000000000000" pitchFamily="2" charset="2"/>
              <a:buChar char="ü"/>
            </a:pPr>
            <a:r>
              <a:rPr lang="en-US">
                <a:latin typeface="PT Serif"/>
              </a:rPr>
              <a:t>Mikki Northuis</a:t>
            </a:r>
          </a:p>
          <a:p>
            <a:pPr marL="285750" lvl="2" indent="-285750">
              <a:lnSpc>
                <a:spcPct val="150000"/>
              </a:lnSpc>
              <a:buClr>
                <a:schemeClr val="accent2"/>
              </a:buClr>
              <a:buSzPct val="75000"/>
              <a:buFont typeface="Wingdings" panose="05000000000000000000" pitchFamily="2" charset="2"/>
              <a:buChar char="ü"/>
            </a:pPr>
            <a:r>
              <a:rPr lang="en-US">
                <a:latin typeface="PT Serif" panose="020A0603040505020204" pitchFamily="18" charset="0"/>
              </a:rPr>
              <a:t>Tracey Mulrooney  </a:t>
            </a:r>
          </a:p>
        </p:txBody>
      </p:sp>
      <p:sp>
        <p:nvSpPr>
          <p:cNvPr id="19" name="Google Shape;265;p4">
            <a:extLst>
              <a:ext uri="{FF2B5EF4-FFF2-40B4-BE49-F238E27FC236}">
                <a16:creationId xmlns:a16="http://schemas.microsoft.com/office/drawing/2014/main" id="{F17CB212-5D62-48F3-948B-092C9CCE557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
        <p:nvSpPr>
          <p:cNvPr id="13" name="Google Shape;470;p9">
            <a:extLst>
              <a:ext uri="{FF2B5EF4-FFF2-40B4-BE49-F238E27FC236}">
                <a16:creationId xmlns:a16="http://schemas.microsoft.com/office/drawing/2014/main" id="{C16EF514-D8A7-9E95-6107-47C00725C168}"/>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Health Hub</a:t>
            </a:r>
            <a:endParaRPr lang="en-US"/>
          </a:p>
        </p:txBody>
      </p:sp>
      <p:grpSp>
        <p:nvGrpSpPr>
          <p:cNvPr id="15" name="CustomIcon">
            <a:extLst>
              <a:ext uri="{FF2B5EF4-FFF2-40B4-BE49-F238E27FC236}">
                <a16:creationId xmlns:a16="http://schemas.microsoft.com/office/drawing/2014/main" id="{B4590097-6CE2-A3F4-45C8-F1807C148473}"/>
              </a:ext>
            </a:extLst>
          </p:cNvPr>
          <p:cNvGrpSpPr>
            <a:grpSpLocks/>
          </p:cNvGrpSpPr>
          <p:nvPr>
            <p:custDataLst>
              <p:tags r:id="rId1"/>
            </p:custDataLst>
          </p:nvPr>
        </p:nvGrpSpPr>
        <p:grpSpPr>
          <a:xfrm>
            <a:off x="9131193" y="579228"/>
            <a:ext cx="1946382" cy="1909044"/>
            <a:chOff x="-205105" y="-130878"/>
            <a:chExt cx="1019810" cy="871355"/>
          </a:xfrm>
        </p:grpSpPr>
        <p:sp>
          <p:nvSpPr>
            <p:cNvPr id="16" name="Oval 15">
              <a:extLst>
                <a:ext uri="{FF2B5EF4-FFF2-40B4-BE49-F238E27FC236}">
                  <a16:creationId xmlns:a16="http://schemas.microsoft.com/office/drawing/2014/main" id="{519A3056-1765-ACDA-566F-3829B16C9A60}"/>
                </a:ext>
              </a:extLst>
            </p:cNvPr>
            <p:cNvSpPr>
              <a:spLocks noChangeAspect="1"/>
            </p:cNvSpPr>
            <p:nvPr/>
          </p:nvSpPr>
          <p:spPr>
            <a:xfrm>
              <a:off x="-205105" y="-130878"/>
              <a:ext cx="1019810" cy="871355"/>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2960" rtl="0" fontAlgn="auto" latinLnBrk="0" hangingPunct="0">
                <a:lnSpc>
                  <a:spcPct val="140000"/>
                </a:lnSpc>
                <a:spcBef>
                  <a:spcPts val="0"/>
                </a:spcBef>
                <a:spcAft>
                  <a:spcPts val="0"/>
                </a:spcAft>
                <a:buClrTx/>
                <a:buSzTx/>
                <a:buFontTx/>
                <a:buNone/>
                <a:tabLst/>
              </a:pPr>
              <a:endParaRPr kumimoji="0" lang="en-CA" sz="2400" b="0"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BentonSansF"/>
              </a:endParaRPr>
            </a:p>
          </p:txBody>
        </p:sp>
        <p:pic>
          <p:nvPicPr>
            <p:cNvPr id="17" name="Graphic 16">
              <a:extLst>
                <a:ext uri="{FF2B5EF4-FFF2-40B4-BE49-F238E27FC236}">
                  <a16:creationId xmlns:a16="http://schemas.microsoft.com/office/drawing/2014/main" id="{7A65C001-5631-39C9-D797-7574B67EDC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0"/>
              <a:ext cx="609600" cy="609600"/>
            </a:xfrm>
            <a:prstGeom prst="rect">
              <a:avLst/>
            </a:prstGeom>
          </p:spPr>
        </p:pic>
      </p:grpSp>
      <p:sp>
        <p:nvSpPr>
          <p:cNvPr id="18" name="TextBox 17">
            <a:extLst>
              <a:ext uri="{FF2B5EF4-FFF2-40B4-BE49-F238E27FC236}">
                <a16:creationId xmlns:a16="http://schemas.microsoft.com/office/drawing/2014/main" id="{4BAA4C90-D0D1-4E2C-6E0C-1ED25AF3A2BA}"/>
              </a:ext>
            </a:extLst>
          </p:cNvPr>
          <p:cNvSpPr txBox="1"/>
          <p:nvPr/>
        </p:nvSpPr>
        <p:spPr>
          <a:xfrm>
            <a:off x="4870328" y="2523744"/>
            <a:ext cx="4102406" cy="32162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latin typeface="PT Serif" panose="020A0603040505020204" pitchFamily="18" charset="0"/>
              </a:rPr>
              <a:t>Business partners we're planning to speak with</a:t>
            </a:r>
            <a:r>
              <a:rPr lang="en-US">
                <a:latin typeface="PT Serif" panose="020A0603040505020204" pitchFamily="18" charset="0"/>
              </a:rPr>
              <a:t>:</a:t>
            </a:r>
          </a:p>
          <a:p>
            <a:pPr marL="285750" indent="-285750">
              <a:lnSpc>
                <a:spcPct val="150000"/>
              </a:lnSpc>
              <a:buClr>
                <a:schemeClr val="accent2"/>
              </a:buClr>
              <a:buSzPct val="75000"/>
              <a:buFont typeface="Wingdings" panose="05000000000000000000" pitchFamily="2" charset="2"/>
              <a:buChar char="q"/>
            </a:pPr>
            <a:r>
              <a:rPr lang="en-US">
                <a:latin typeface="PT Serif" panose="020A0603040505020204" pitchFamily="18" charset="0"/>
              </a:rPr>
              <a:t>Mikki Northuis (follow up)</a:t>
            </a:r>
          </a:p>
          <a:p>
            <a:pPr marL="285750" indent="-285750">
              <a:lnSpc>
                <a:spcPct val="150000"/>
              </a:lnSpc>
              <a:buClr>
                <a:schemeClr val="accent2"/>
              </a:buClr>
              <a:buSzPct val="75000"/>
              <a:buFont typeface="Wingdings" panose="05000000000000000000" pitchFamily="2" charset="2"/>
              <a:buChar char="q"/>
            </a:pPr>
            <a:r>
              <a:rPr lang="en-US">
                <a:latin typeface="PT Serif" panose="020A0603040505020204" pitchFamily="18" charset="0"/>
              </a:rPr>
              <a:t>Dave Conlon</a:t>
            </a:r>
          </a:p>
          <a:p>
            <a:pPr marL="285750" indent="-285750">
              <a:lnSpc>
                <a:spcPct val="150000"/>
              </a:lnSpc>
              <a:buClr>
                <a:schemeClr val="accent2"/>
              </a:buClr>
              <a:buSzPct val="75000"/>
              <a:buFont typeface="Wingdings" panose="05000000000000000000" pitchFamily="2" charset="2"/>
              <a:buChar char="q"/>
            </a:pPr>
            <a:r>
              <a:rPr lang="en-US">
                <a:latin typeface="PT Serif" panose="020A0603040505020204" pitchFamily="18" charset="0"/>
              </a:rPr>
              <a:t>Samara Strauss</a:t>
            </a:r>
          </a:p>
          <a:p>
            <a:pPr marL="285750" indent="-285750">
              <a:lnSpc>
                <a:spcPct val="150000"/>
              </a:lnSpc>
              <a:buClr>
                <a:schemeClr val="accent2"/>
              </a:buClr>
              <a:buSzPct val="75000"/>
              <a:buFont typeface="Wingdings" panose="05000000000000000000" pitchFamily="2" charset="2"/>
              <a:buChar char="q"/>
            </a:pPr>
            <a:r>
              <a:rPr lang="en-US">
                <a:latin typeface="PT Serif" panose="020A0603040505020204" pitchFamily="18" charset="0"/>
              </a:rPr>
              <a:t>Lauren Alexanderson</a:t>
            </a:r>
          </a:p>
          <a:p>
            <a:pPr marL="285750" indent="-285750">
              <a:lnSpc>
                <a:spcPct val="150000"/>
              </a:lnSpc>
              <a:buClr>
                <a:schemeClr val="accent2"/>
              </a:buClr>
              <a:buSzPct val="75000"/>
              <a:buFont typeface="Wingdings" panose="05000000000000000000" pitchFamily="2" charset="2"/>
              <a:buChar char="q"/>
            </a:pPr>
            <a:r>
              <a:rPr lang="en-US">
                <a:latin typeface="PT Serif" panose="020A0603040505020204" pitchFamily="18" charset="0"/>
              </a:rPr>
              <a:t>Beth Potts</a:t>
            </a:r>
          </a:p>
          <a:p>
            <a:pPr marL="285750" indent="-285750">
              <a:lnSpc>
                <a:spcPct val="150000"/>
              </a:lnSpc>
              <a:buClr>
                <a:schemeClr val="accent2"/>
              </a:buClr>
              <a:buSzPct val="75000"/>
              <a:buFont typeface="Wingdings" panose="05000000000000000000" pitchFamily="2" charset="2"/>
              <a:buChar char="q"/>
            </a:pPr>
            <a:r>
              <a:rPr lang="en-US">
                <a:latin typeface="PT Serif" panose="020A0603040505020204" pitchFamily="18" charset="0"/>
              </a:rPr>
              <a:t>Jeff Barnes</a:t>
            </a:r>
          </a:p>
          <a:p>
            <a:pPr marL="285750" indent="-285750">
              <a:lnSpc>
                <a:spcPct val="150000"/>
              </a:lnSpc>
              <a:buChar char="•"/>
            </a:pPr>
            <a:endParaRPr lang="en-US">
              <a:latin typeface="PT Serif"/>
            </a:endParaRPr>
          </a:p>
          <a:p>
            <a:pPr marL="285750" indent="-285750">
              <a:buChar char="•"/>
            </a:pPr>
            <a:endParaRPr lang="en-US">
              <a:latin typeface="PT Serif"/>
            </a:endParaRPr>
          </a:p>
        </p:txBody>
      </p:sp>
    </p:spTree>
    <p:extLst>
      <p:ext uri="{BB962C8B-B14F-4D97-AF65-F5344CB8AC3E}">
        <p14:creationId xmlns:p14="http://schemas.microsoft.com/office/powerpoint/2010/main" val="1194216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cxnSp>
        <p:nvCxnSpPr>
          <p:cNvPr id="647" name="Google Shape;647;p17"/>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648" name="Google Shape;648;p17"/>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649" name="Google Shape;649;p1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11</a:t>
            </a:fld>
            <a:endParaRPr sz="1200" b="0" i="0" u="none" strike="noStrike" cap="none">
              <a:solidFill>
                <a:srgbClr val="8A8A8A"/>
              </a:solidFill>
              <a:latin typeface="Source Sans Pro"/>
              <a:ea typeface="Source Sans Pro"/>
              <a:cs typeface="Source Sans Pro"/>
              <a:sym typeface="Source Sans Pro"/>
            </a:endParaRPr>
          </a:p>
        </p:txBody>
      </p:sp>
      <p:sp>
        <p:nvSpPr>
          <p:cNvPr id="651" name="Google Shape;651;p17"/>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r>
              <a:rPr lang="en-US" sz="2800">
                <a:solidFill>
                  <a:schemeClr val="dk1"/>
                </a:solidFill>
                <a:latin typeface="PT Serif"/>
                <a:ea typeface="Source Sans Pro"/>
                <a:sym typeface="PT Serif"/>
              </a:rPr>
              <a:t>We aligned on product by reformulating problem statements into words that convey actionable items for our team</a:t>
            </a:r>
            <a:endParaRPr lang="en-US" sz="2800">
              <a:solidFill>
                <a:schemeClr val="dk1"/>
              </a:solidFill>
              <a:latin typeface="PT Serif"/>
              <a:ea typeface="Source Sans Pro"/>
            </a:endParaRPr>
          </a:p>
        </p:txBody>
      </p:sp>
      <p:grpSp>
        <p:nvGrpSpPr>
          <p:cNvPr id="3" name="Google Shape;602;p14">
            <a:extLst>
              <a:ext uri="{FF2B5EF4-FFF2-40B4-BE49-F238E27FC236}">
                <a16:creationId xmlns:a16="http://schemas.microsoft.com/office/drawing/2014/main" id="{560B9BCE-BD9C-4DC4-B8D7-55EDB4302727}"/>
              </a:ext>
            </a:extLst>
          </p:cNvPr>
          <p:cNvGrpSpPr/>
          <p:nvPr/>
        </p:nvGrpSpPr>
        <p:grpSpPr>
          <a:xfrm>
            <a:off x="410431" y="309109"/>
            <a:ext cx="5150524" cy="369094"/>
            <a:chOff x="410431" y="309109"/>
            <a:chExt cx="5150524" cy="369094"/>
          </a:xfrm>
        </p:grpSpPr>
        <p:sp>
          <p:nvSpPr>
            <p:cNvPr id="20" name="Google Shape;603;p14">
              <a:extLst>
                <a:ext uri="{FF2B5EF4-FFF2-40B4-BE49-F238E27FC236}">
                  <a16:creationId xmlns:a16="http://schemas.microsoft.com/office/drawing/2014/main" id="{F925A1F4-7E0D-4E3E-AB93-6F1A04816973}"/>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Arial"/>
                  <a:cs typeface="Arial"/>
                </a:rPr>
                <a:t>C</a:t>
              </a:r>
            </a:p>
          </p:txBody>
        </p:sp>
        <p:sp>
          <p:nvSpPr>
            <p:cNvPr id="21" name="Google Shape;604;p14">
              <a:extLst>
                <a:ext uri="{FF2B5EF4-FFF2-40B4-BE49-F238E27FC236}">
                  <a16:creationId xmlns:a16="http://schemas.microsoft.com/office/drawing/2014/main" id="{313FFEE4-B196-49E6-BA0E-316E9BA5BF3D}"/>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endParaRPr lang="en-US"/>
            </a:p>
          </p:txBody>
        </p:sp>
      </p:grpSp>
      <p:sp>
        <p:nvSpPr>
          <p:cNvPr id="5" name="Google Shape;470;p9">
            <a:extLst>
              <a:ext uri="{FF2B5EF4-FFF2-40B4-BE49-F238E27FC236}">
                <a16:creationId xmlns:a16="http://schemas.microsoft.com/office/drawing/2014/main" id="{22812CC0-45A2-42FA-B89D-A8FF471FF11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Health Hub</a:t>
            </a:r>
            <a:endParaRPr lang="en-US"/>
          </a:p>
        </p:txBody>
      </p:sp>
      <p:sp>
        <p:nvSpPr>
          <p:cNvPr id="15" name="Google Shape;655;p17">
            <a:extLst>
              <a:ext uri="{FF2B5EF4-FFF2-40B4-BE49-F238E27FC236}">
                <a16:creationId xmlns:a16="http://schemas.microsoft.com/office/drawing/2014/main" id="{9C4A17CE-EF6F-4ED7-ADC1-9CEE9825B750}"/>
              </a:ext>
            </a:extLst>
          </p:cNvPr>
          <p:cNvSpPr txBox="1"/>
          <p:nvPr/>
        </p:nvSpPr>
        <p:spPr>
          <a:xfrm>
            <a:off x="419099" y="1773936"/>
            <a:ext cx="7175069" cy="215444"/>
          </a:xfrm>
          <a:prstGeom prst="rect">
            <a:avLst/>
          </a:prstGeom>
          <a:noFill/>
          <a:ln>
            <a:noFill/>
          </a:ln>
        </p:spPr>
        <p:txBody>
          <a:bodyPr spcFirstLastPara="1" wrap="square" lIns="0" tIns="0" rIns="0" bIns="0" anchor="t" anchorCtr="0">
            <a:spAutoFit/>
          </a:bodyPr>
          <a:lstStyle/>
          <a:p>
            <a:r>
              <a:rPr lang="en-US">
                <a:solidFill>
                  <a:schemeClr val="bg2"/>
                </a:solidFill>
                <a:latin typeface="PT Serif"/>
                <a:ea typeface="PT Serif"/>
                <a:hlinkClick r:id="rId3"/>
              </a:rPr>
              <a:t>User Story</a:t>
            </a:r>
            <a:r>
              <a:rPr lang="en-US">
                <a:solidFill>
                  <a:schemeClr val="tx1"/>
                </a:solidFill>
                <a:latin typeface="PT Serif"/>
                <a:ea typeface="PT Serif"/>
              </a:rPr>
              <a:t>: </a:t>
            </a:r>
            <a:r>
              <a:rPr lang="en-US">
                <a:solidFill>
                  <a:schemeClr val="tx1">
                    <a:lumMod val="50000"/>
                    <a:lumOff val="50000"/>
                  </a:schemeClr>
                </a:solidFill>
                <a:latin typeface="PT Serif"/>
                <a:ea typeface="PT Serif"/>
              </a:rPr>
              <a:t>Further develop problem statements to include our understanding of problem</a:t>
            </a:r>
            <a:endParaRPr lang="en-US">
              <a:solidFill>
                <a:schemeClr val="tx1">
                  <a:lumMod val="50000"/>
                  <a:lumOff val="50000"/>
                </a:schemeClr>
              </a:solidFill>
              <a:ea typeface="PT Serif"/>
            </a:endParaRPr>
          </a:p>
        </p:txBody>
      </p:sp>
      <p:sp>
        <p:nvSpPr>
          <p:cNvPr id="14" name="Google Shape;641;p16">
            <a:extLst>
              <a:ext uri="{FF2B5EF4-FFF2-40B4-BE49-F238E27FC236}">
                <a16:creationId xmlns:a16="http://schemas.microsoft.com/office/drawing/2014/main" id="{D5AFD166-FDA5-49D0-9503-A4D355EE3E78}"/>
              </a:ext>
            </a:extLst>
          </p:cNvPr>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lvl="1" algn="r">
              <a:buSzPts val="1400"/>
            </a:pPr>
            <a:r>
              <a:rPr lang="en-US" sz="1200">
                <a:latin typeface="Source Sans Pro"/>
                <a:ea typeface="Source Sans Pro"/>
                <a:hlinkClick r:id="rId4"/>
              </a:rPr>
              <a:t>Link</a:t>
            </a:r>
            <a:r>
              <a:rPr lang="en-US" sz="1200">
                <a:latin typeface="Source Sans Pro"/>
                <a:ea typeface="Source Sans Pro"/>
              </a:rPr>
              <a:t> </a:t>
            </a:r>
            <a:endParaRPr lang="en-US" sz="1200" b="0" i="0" strike="noStrike" cap="none">
              <a:solidFill>
                <a:srgbClr val="000000"/>
              </a:solidFill>
              <a:latin typeface="Source Sans Pro"/>
              <a:ea typeface="Source Sans Pro"/>
              <a:sym typeface="Arial"/>
            </a:endParaRPr>
          </a:p>
        </p:txBody>
      </p:sp>
      <p:sp>
        <p:nvSpPr>
          <p:cNvPr id="17" name="Google Shape;606;p14">
            <a:extLst>
              <a:ext uri="{FF2B5EF4-FFF2-40B4-BE49-F238E27FC236}">
                <a16:creationId xmlns:a16="http://schemas.microsoft.com/office/drawing/2014/main" id="{9B4E1B82-264F-413F-B032-EB1C242C8B8A}"/>
              </a:ext>
            </a:extLst>
          </p:cNvPr>
          <p:cNvSpPr txBox="1">
            <a:spLocks noGrp="1"/>
          </p:cNvSpPr>
          <p:nvPr/>
        </p:nvSpPr>
        <p:spPr>
          <a:xfrm>
            <a:off x="329184" y="2523744"/>
            <a:ext cx="7653576" cy="325187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9700" indent="0">
              <a:buNone/>
            </a:pPr>
            <a:r>
              <a:rPr lang="en-US" sz="1400" b="1"/>
              <a:t>Problem Statements</a:t>
            </a:r>
            <a:r>
              <a:rPr lang="en-US" sz="1400"/>
              <a:t>:</a:t>
            </a:r>
          </a:p>
          <a:p>
            <a:pPr marL="139700" indent="0">
              <a:buNone/>
            </a:pPr>
            <a:endParaRPr lang="en-US" sz="1600"/>
          </a:p>
          <a:p>
            <a:pPr marL="457200" lvl="1" indent="0">
              <a:buNone/>
            </a:pPr>
            <a:r>
              <a:rPr lang="en-US" sz="1400"/>
              <a:t>1. How might we best serve Veterans who don’t have healthcare learn about the benefits and apply for them?</a:t>
            </a:r>
          </a:p>
          <a:p>
            <a:pPr marL="457200" lvl="1" indent="0">
              <a:buNone/>
            </a:pPr>
            <a:endParaRPr lang="en-US" sz="1400"/>
          </a:p>
          <a:p>
            <a:pPr marL="457200" lvl="1" indent="0">
              <a:buNone/>
            </a:pPr>
            <a:r>
              <a:rPr lang="en-US" sz="1400"/>
              <a:t>2. How might we create the best personalized experiences for Veterans with healthcare who want  to manage their care online? </a:t>
            </a:r>
            <a:endParaRPr lang="en-US"/>
          </a:p>
          <a:p>
            <a:pPr marL="800100" lvl="1" indent="-342900">
              <a:buFont typeface="+mj-lt"/>
              <a:buAutoNum type="arabicPeriod"/>
            </a:pPr>
            <a:endParaRPr lang="en-US" sz="1400"/>
          </a:p>
          <a:p>
            <a:pPr marL="457200" lvl="1" indent="0">
              <a:buNone/>
            </a:pPr>
            <a:r>
              <a:rPr lang="en-US" sz="1400"/>
              <a:t>3. How might we ensure all Veterans can learn about their benefits and get help at any point? </a:t>
            </a:r>
            <a:endParaRPr lang="en-US"/>
          </a:p>
          <a:p>
            <a:pPr marL="139700" indent="0">
              <a:buNone/>
            </a:pPr>
            <a:endParaRPr lang="en-US" sz="1600"/>
          </a:p>
        </p:txBody>
      </p:sp>
      <p:sp>
        <p:nvSpPr>
          <p:cNvPr id="16" name="Google Shape;265;p4">
            <a:extLst>
              <a:ext uri="{FF2B5EF4-FFF2-40B4-BE49-F238E27FC236}">
                <a16:creationId xmlns:a16="http://schemas.microsoft.com/office/drawing/2014/main" id="{9B51D40B-E37C-4B7E-88FE-BC1962D52B03}"/>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303909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3"/>
        <p:cNvGrpSpPr/>
        <p:nvPr/>
      </p:nvGrpSpPr>
      <p:grpSpPr>
        <a:xfrm>
          <a:off x="0" y="0"/>
          <a:ext cx="0" cy="0"/>
          <a:chOff x="0" y="0"/>
          <a:chExt cx="0" cy="0"/>
        </a:xfrm>
      </p:grpSpPr>
      <p:sp>
        <p:nvSpPr>
          <p:cNvPr id="616" name="Google Shape;616;p15"/>
          <p:cNvSpPr txBox="1"/>
          <p:nvPr/>
        </p:nvSpPr>
        <p:spPr>
          <a:xfrm>
            <a:off x="410080" y="750806"/>
            <a:ext cx="8152734" cy="482431"/>
          </a:xfrm>
          <a:prstGeom prst="rect">
            <a:avLst/>
          </a:prstGeom>
          <a:noFill/>
          <a:ln>
            <a:noFill/>
          </a:ln>
        </p:spPr>
        <p:txBody>
          <a:bodyPr spcFirstLastPara="1" wrap="square" lIns="0" tIns="0" rIns="0" bIns="0" anchor="t" anchorCtr="0">
            <a:noAutofit/>
          </a:bodyPr>
          <a:lstStyle/>
          <a:p>
            <a:pPr>
              <a:lnSpc>
                <a:spcPct val="90000"/>
              </a:lnSpc>
              <a:buClr>
                <a:schemeClr val="dk1"/>
              </a:buClr>
              <a:buSzPts val="3600"/>
            </a:pPr>
            <a:r>
              <a:rPr lang="en-US" sz="2800">
                <a:solidFill>
                  <a:schemeClr val="dk1"/>
                </a:solidFill>
                <a:latin typeface="PT Serif"/>
                <a:ea typeface="PT Serif"/>
                <a:cs typeface="PT Serif"/>
                <a:sym typeface="PT Serif"/>
              </a:rPr>
              <a:t>We consolidated and evaluated current research on products within the health space</a:t>
            </a:r>
            <a:endParaRPr lang="en-US" sz="2800" b="0" i="0" u="none" strike="noStrike" cap="none">
              <a:solidFill>
                <a:schemeClr val="dk1"/>
              </a:solidFill>
              <a:latin typeface="PT Serif"/>
              <a:ea typeface="PT Serif"/>
              <a:cs typeface="PT Serif"/>
            </a:endParaRPr>
          </a:p>
        </p:txBody>
      </p:sp>
      <p:sp>
        <p:nvSpPr>
          <p:cNvPr id="614" name="Google Shape;614;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12</a:t>
            </a:fld>
            <a:endParaRPr sz="1200" b="0" i="0" u="none" strike="noStrike" cap="none">
              <a:solidFill>
                <a:srgbClr val="8A8A8A"/>
              </a:solidFill>
              <a:latin typeface="Source Sans Pro"/>
              <a:ea typeface="Source Sans Pro"/>
              <a:cs typeface="Source Sans Pro"/>
              <a:sym typeface="Source Sans Pro"/>
            </a:endParaRPr>
          </a:p>
        </p:txBody>
      </p:sp>
      <p:sp>
        <p:nvSpPr>
          <p:cNvPr id="10" name="Google Shape;470;p9">
            <a:extLst>
              <a:ext uri="{FF2B5EF4-FFF2-40B4-BE49-F238E27FC236}">
                <a16:creationId xmlns:a16="http://schemas.microsoft.com/office/drawing/2014/main" id="{07509EF3-7D95-47DB-B37C-6EF4E0F9EE9D}"/>
              </a:ext>
            </a:extLst>
          </p:cNvPr>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12" name="Google Shape;605;p14">
            <a:extLst>
              <a:ext uri="{FF2B5EF4-FFF2-40B4-BE49-F238E27FC236}">
                <a16:creationId xmlns:a16="http://schemas.microsoft.com/office/drawing/2014/main" id="{2A18C4E8-C461-494D-81E4-7EB6C08B7B32}"/>
              </a:ext>
            </a:extLst>
          </p:cNvPr>
          <p:cNvSpPr txBox="1"/>
          <p:nvPr/>
        </p:nvSpPr>
        <p:spPr>
          <a:xfrm>
            <a:off x="420624" y="1773936"/>
            <a:ext cx="6693098" cy="495520"/>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hlinkClick r:id="rId3"/>
              </a:rPr>
              <a:t>User Story</a:t>
            </a:r>
            <a:r>
              <a:rPr lang="en-US" b="0" i="0" strike="noStrike" cap="none">
                <a:solidFill>
                  <a:schemeClr val="tx1"/>
                </a:solidFill>
                <a:latin typeface="PT Serif"/>
                <a:ea typeface="PT Serif"/>
                <a:cs typeface="PT Serif"/>
                <a:sym typeface="PT Serif"/>
              </a:rPr>
              <a:t>: </a:t>
            </a:r>
            <a:r>
              <a:rPr lang="en-US" b="0" i="0" strike="noStrike" cap="none">
                <a:solidFill>
                  <a:schemeClr val="tx1">
                    <a:lumMod val="50000"/>
                    <a:lumOff val="50000"/>
                  </a:schemeClr>
                </a:solidFill>
                <a:latin typeface="PT Serif"/>
                <a:ea typeface="PT Serif"/>
                <a:cs typeface="PT Serif"/>
                <a:sym typeface="PT Serif"/>
              </a:rPr>
              <a:t>Discover and consolidate current state research</a:t>
            </a:r>
            <a:endParaRPr lang="en-US">
              <a:solidFill>
                <a:schemeClr val="tx1">
                  <a:lumMod val="50000"/>
                  <a:lumOff val="50000"/>
                </a:schemeClr>
              </a:solidFill>
              <a:latin typeface="PT Serif"/>
              <a:ea typeface="PT Serif"/>
              <a:cs typeface="PT Serif"/>
            </a:endParaRPr>
          </a:p>
          <a:p>
            <a:pPr>
              <a:lnSpc>
                <a:spcPct val="115000"/>
              </a:lnSpc>
              <a:buSzPts val="1400"/>
            </a:pPr>
            <a:r>
              <a:rPr lang="en-US" b="0" i="0" strike="noStrike" cap="none">
                <a:solidFill>
                  <a:schemeClr val="tx1"/>
                </a:solidFill>
                <a:latin typeface="PT Serif"/>
                <a:ea typeface="PT Serif"/>
                <a:cs typeface="PT Serif"/>
                <a:sym typeface="PT Serif"/>
                <a:hlinkClick r:id="rId4"/>
              </a:rPr>
              <a:t>User Story</a:t>
            </a:r>
            <a:r>
              <a:rPr lang="en-US" b="0" i="0" strike="noStrike" cap="none">
                <a:solidFill>
                  <a:schemeClr val="tx1"/>
                </a:solidFill>
                <a:latin typeface="PT Serif"/>
                <a:ea typeface="PT Serif"/>
                <a:cs typeface="PT Serif"/>
                <a:sym typeface="PT Serif"/>
              </a:rPr>
              <a:t>:</a:t>
            </a:r>
            <a:r>
              <a:rPr lang="en-US" b="0" i="0" strike="noStrike" cap="none">
                <a:solidFill>
                  <a:schemeClr val="tx1">
                    <a:lumMod val="50000"/>
                    <a:lumOff val="50000"/>
                  </a:schemeClr>
                </a:solidFill>
                <a:latin typeface="PT Serif"/>
                <a:ea typeface="PT Serif"/>
                <a:cs typeface="PT Serif"/>
                <a:sym typeface="PT Serif"/>
              </a:rPr>
              <a:t> Determine gaps in available research</a:t>
            </a:r>
            <a:endParaRPr lang="en-US" b="0" i="0" strike="noStrike" cap="none">
              <a:solidFill>
                <a:schemeClr val="tx1">
                  <a:lumMod val="50000"/>
                  <a:lumOff val="50000"/>
                </a:schemeClr>
              </a:solidFill>
              <a:latin typeface="PT Serif"/>
              <a:ea typeface="PT Serif"/>
              <a:cs typeface="PT Serif"/>
            </a:endParaRPr>
          </a:p>
        </p:txBody>
      </p:sp>
      <p:sp>
        <p:nvSpPr>
          <p:cNvPr id="14" name="Google Shape;609;p14">
            <a:extLst>
              <a:ext uri="{FF2B5EF4-FFF2-40B4-BE49-F238E27FC236}">
                <a16:creationId xmlns:a16="http://schemas.microsoft.com/office/drawing/2014/main" id="{59B9098F-2628-4EF5-89DD-EDEFBCFB2940}"/>
              </a:ext>
            </a:extLst>
          </p:cNvPr>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solidFill>
                  <a:srgbClr val="000000"/>
                </a:solidFill>
                <a:latin typeface="Source Sans Pro"/>
                <a:ea typeface="Source Sans Pro"/>
                <a:sym typeface="Arial"/>
                <a:hlinkClick r:id="rId5"/>
              </a:rPr>
              <a:t>Link</a:t>
            </a:r>
            <a:endParaRPr lang="en-US" sz="1200" b="0" i="0" strike="noStrike" cap="none">
              <a:solidFill>
                <a:srgbClr val="000000"/>
              </a:solidFill>
              <a:latin typeface="Source Sans Pro"/>
              <a:ea typeface="Source Sans Pro"/>
              <a:sym typeface="Arial"/>
            </a:endParaRPr>
          </a:p>
        </p:txBody>
      </p:sp>
      <p:grpSp>
        <p:nvGrpSpPr>
          <p:cNvPr id="22" name="Google Shape;602;p14">
            <a:extLst>
              <a:ext uri="{FF2B5EF4-FFF2-40B4-BE49-F238E27FC236}">
                <a16:creationId xmlns:a16="http://schemas.microsoft.com/office/drawing/2014/main" id="{54E8C039-5AD4-4118-8CD3-BA2B6CE4B700}"/>
              </a:ext>
            </a:extLst>
          </p:cNvPr>
          <p:cNvGrpSpPr/>
          <p:nvPr/>
        </p:nvGrpSpPr>
        <p:grpSpPr>
          <a:xfrm>
            <a:off x="410431" y="309109"/>
            <a:ext cx="966093" cy="369094"/>
            <a:chOff x="410431" y="309109"/>
            <a:chExt cx="966093" cy="369094"/>
          </a:xfrm>
        </p:grpSpPr>
        <p:sp>
          <p:nvSpPr>
            <p:cNvPr id="23" name="Google Shape;603;p14">
              <a:extLst>
                <a:ext uri="{FF2B5EF4-FFF2-40B4-BE49-F238E27FC236}">
                  <a16:creationId xmlns:a16="http://schemas.microsoft.com/office/drawing/2014/main" id="{6349303C-5EAA-4B3A-91B0-92F6C70427A5}"/>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bg1"/>
                  </a:solidFill>
                  <a:latin typeface="Arial"/>
                  <a:ea typeface="Arial"/>
                  <a:cs typeface="Arial"/>
                  <a:sym typeface="Arial"/>
                </a:rPr>
                <a:t>D</a:t>
              </a:r>
              <a:endParaRPr sz="1200" b="0" i="0" u="none" strike="noStrike" cap="none">
                <a:solidFill>
                  <a:schemeClr val="bg1"/>
                </a:solidFill>
                <a:latin typeface="Arial"/>
                <a:ea typeface="Arial"/>
                <a:cs typeface="Arial"/>
                <a:sym typeface="Arial"/>
              </a:endParaRPr>
            </a:p>
          </p:txBody>
        </p:sp>
        <p:sp>
          <p:nvSpPr>
            <p:cNvPr id="24" name="Google Shape;604;p14">
              <a:extLst>
                <a:ext uri="{FF2B5EF4-FFF2-40B4-BE49-F238E27FC236}">
                  <a16:creationId xmlns:a16="http://schemas.microsoft.com/office/drawing/2014/main" id="{E866F250-DD27-49C2-A23E-D8AB80A3C73F}"/>
                </a:ext>
              </a:extLst>
            </p:cNvPr>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a:solidFill>
                    <a:srgbClr val="0071BF"/>
                  </a:solidFill>
                  <a:latin typeface="Source Sans Pro"/>
                  <a:ea typeface="Source Sans Pro"/>
                  <a:sym typeface="Source Sans Pro"/>
                </a:rPr>
                <a:t>	</a:t>
              </a:r>
              <a:endParaRPr sz="1400" b="0" i="0" u="none" strike="noStrike" cap="none">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5E9E9411-384E-A6A3-41A6-F26CB141ADA6}"/>
              </a:ext>
            </a:extLst>
          </p:cNvPr>
          <p:cNvSpPr txBox="1"/>
          <p:nvPr/>
        </p:nvSpPr>
        <p:spPr>
          <a:xfrm>
            <a:off x="420624" y="2525902"/>
            <a:ext cx="4418076"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b="1">
                <a:latin typeface="PT Serif" panose="020A0603040505020204" pitchFamily="18" charset="0"/>
              </a:rPr>
              <a:t>Existing</a:t>
            </a:r>
            <a:r>
              <a:rPr lang="en-US">
                <a:latin typeface="PT Serif" panose="020A0603040505020204" pitchFamily="18" charset="0"/>
              </a:rPr>
              <a:t> </a:t>
            </a:r>
          </a:p>
          <a:p>
            <a:pPr marL="182880" lvl="1" indent="-182880">
              <a:spcAft>
                <a:spcPts val="600"/>
              </a:spcAft>
              <a:buClr>
                <a:schemeClr val="accent2"/>
              </a:buClr>
              <a:buSzPct val="75000"/>
              <a:buFont typeface="Wingdings"/>
              <a:buChar char="§"/>
            </a:pPr>
            <a:r>
              <a:rPr lang="en-US">
                <a:latin typeface="PT Serif" panose="020A0603040505020204" pitchFamily="18" charset="0"/>
              </a:rPr>
              <a:t>Content Strategy for Veteran benefit experience</a:t>
            </a:r>
          </a:p>
          <a:p>
            <a:pPr marL="182880" lvl="1" indent="-182880">
              <a:spcAft>
                <a:spcPts val="600"/>
              </a:spcAft>
              <a:buClr>
                <a:schemeClr val="accent2"/>
              </a:buClr>
              <a:buSzPct val="75000"/>
              <a:buFont typeface="Wingdings"/>
              <a:buChar char="§"/>
            </a:pPr>
            <a:r>
              <a:rPr lang="en-US">
                <a:latin typeface="PT Serif" panose="020A0603040505020204" pitchFamily="18" charset="0"/>
              </a:rPr>
              <a:t>Product brief for Health Apartment</a:t>
            </a:r>
          </a:p>
          <a:p>
            <a:pPr marL="182880" lvl="1" indent="-182880">
              <a:spcAft>
                <a:spcPts val="600"/>
              </a:spcAft>
              <a:buClr>
                <a:schemeClr val="accent2"/>
              </a:buClr>
              <a:buSzPct val="75000"/>
              <a:buFont typeface="Wingdings"/>
              <a:buChar char="§"/>
            </a:pPr>
            <a:r>
              <a:rPr lang="en-US">
                <a:latin typeface="PT Serif" panose="020A0603040505020204" pitchFamily="18" charset="0"/>
              </a:rPr>
              <a:t>Health care hub evolution</a:t>
            </a:r>
          </a:p>
          <a:p>
            <a:pPr marL="182880" lvl="1" indent="-182880">
              <a:spcAft>
                <a:spcPts val="600"/>
              </a:spcAft>
              <a:buClr>
                <a:schemeClr val="accent2"/>
              </a:buClr>
              <a:buSzPct val="75000"/>
              <a:buFont typeface="Wingdings"/>
              <a:buChar char="§"/>
            </a:pPr>
            <a:r>
              <a:rPr lang="en-US">
                <a:latin typeface="PT Serif" panose="020A0603040505020204" pitchFamily="18" charset="0"/>
              </a:rPr>
              <a:t>Model for auth and unauth</a:t>
            </a:r>
          </a:p>
          <a:p>
            <a:pPr marL="182880" lvl="1" indent="-182880">
              <a:spcAft>
                <a:spcPts val="600"/>
              </a:spcAft>
              <a:buClr>
                <a:schemeClr val="accent2"/>
              </a:buClr>
              <a:buSzPct val="75000"/>
              <a:buFont typeface="Wingdings"/>
              <a:buChar char="§"/>
            </a:pPr>
            <a:r>
              <a:rPr lang="en-US">
                <a:latin typeface="PT Serif" panose="020A0603040505020204" pitchFamily="18" charset="0"/>
              </a:rPr>
              <a:t>Manage-only APT sitemap</a:t>
            </a:r>
          </a:p>
          <a:p>
            <a:pPr marL="182880" lvl="1" indent="-182880">
              <a:spcAft>
                <a:spcPts val="600"/>
              </a:spcAft>
              <a:buClr>
                <a:schemeClr val="accent2"/>
              </a:buClr>
              <a:buSzPct val="75000"/>
              <a:buFont typeface="Wingdings"/>
              <a:buChar char="§"/>
            </a:pPr>
            <a:r>
              <a:rPr lang="en-US">
                <a:latin typeface="PT Serif" panose="020A0603040505020204" pitchFamily="18" charset="0"/>
              </a:rPr>
              <a:t>Personalization 2.0 discovery</a:t>
            </a:r>
          </a:p>
          <a:p>
            <a:pPr marL="182880" lvl="1" indent="-182880">
              <a:spcAft>
                <a:spcPts val="600"/>
              </a:spcAft>
              <a:buClr>
                <a:schemeClr val="accent2"/>
              </a:buClr>
              <a:buSzPct val="75000"/>
              <a:buFont typeface="Wingdings"/>
              <a:buChar char="§"/>
            </a:pPr>
            <a:r>
              <a:rPr lang="en-US">
                <a:latin typeface="PT Serif" panose="020A0603040505020204" pitchFamily="18" charset="0"/>
              </a:rPr>
              <a:t>Veteran journey map</a:t>
            </a:r>
          </a:p>
          <a:p>
            <a:pPr marL="182880" lvl="1" indent="-182880">
              <a:spcAft>
                <a:spcPts val="600"/>
              </a:spcAft>
              <a:buClr>
                <a:schemeClr val="accent2"/>
              </a:buClr>
              <a:buSzPct val="75000"/>
              <a:buFont typeface="Wingdings"/>
              <a:buChar char="§"/>
            </a:pPr>
            <a:r>
              <a:rPr lang="en-US">
                <a:latin typeface="PT Serif" panose="020A0603040505020204" pitchFamily="18" charset="0"/>
              </a:rPr>
              <a:t>1010-ez Application research</a:t>
            </a:r>
          </a:p>
          <a:p>
            <a:pPr marL="182880" lvl="1" indent="-182880">
              <a:spcAft>
                <a:spcPts val="600"/>
              </a:spcAft>
              <a:buClr>
                <a:schemeClr val="accent2"/>
              </a:buClr>
              <a:buSzPct val="75000"/>
              <a:buFont typeface="Wingdings"/>
              <a:buChar char="§"/>
            </a:pPr>
            <a:r>
              <a:rPr lang="en-US">
                <a:latin typeface="PT Serif" panose="020A0603040505020204" pitchFamily="18" charset="0"/>
              </a:rPr>
              <a:t>Resources pilot (in progress)</a:t>
            </a:r>
          </a:p>
          <a:p>
            <a:pPr marL="182880" indent="-182880">
              <a:buFont typeface="Wingdings"/>
              <a:buChar char="§"/>
            </a:pPr>
            <a:endParaRPr lang="en-US">
              <a:latin typeface="PT Serif" panose="020A0603040505020204" pitchFamily="18" charset="0"/>
            </a:endParaRPr>
          </a:p>
        </p:txBody>
      </p:sp>
      <p:sp>
        <p:nvSpPr>
          <p:cNvPr id="19" name="Google Shape;265;p4">
            <a:extLst>
              <a:ext uri="{FF2B5EF4-FFF2-40B4-BE49-F238E27FC236}">
                <a16:creationId xmlns:a16="http://schemas.microsoft.com/office/drawing/2014/main" id="{F17CB212-5D62-48F3-948B-092C9CCE557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1CB3ED75-0185-EF89-336B-ECB0966C9889}"/>
              </a:ext>
            </a:extLst>
          </p:cNvPr>
          <p:cNvSpPr txBox="1"/>
          <p:nvPr/>
        </p:nvSpPr>
        <p:spPr>
          <a:xfrm>
            <a:off x="5234528" y="2525901"/>
            <a:ext cx="3500333" cy="30008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b="1">
                <a:latin typeface="PT Serif"/>
              </a:rPr>
              <a:t>Relevant gaps to explore</a:t>
            </a:r>
            <a:endParaRPr lang="en-US" b="1">
              <a:latin typeface="PT Serif" panose="020A0603040505020204" pitchFamily="18" charset="0"/>
            </a:endParaRPr>
          </a:p>
          <a:p>
            <a:pPr marL="182880" lvl="1" indent="-182880">
              <a:spcAft>
                <a:spcPts val="600"/>
              </a:spcAft>
              <a:buClr>
                <a:schemeClr val="accent2"/>
              </a:buClr>
              <a:buSzPct val="75000"/>
              <a:buFont typeface="Wingdings"/>
              <a:buChar char="§"/>
            </a:pPr>
            <a:r>
              <a:rPr lang="en-US">
                <a:latin typeface="PT Serif"/>
              </a:rPr>
              <a:t>The transition of learning to managing health tasks</a:t>
            </a:r>
          </a:p>
          <a:p>
            <a:pPr marL="182880" lvl="1" indent="-182880">
              <a:spcAft>
                <a:spcPts val="600"/>
              </a:spcAft>
              <a:buClr>
                <a:schemeClr val="accent2"/>
              </a:buClr>
              <a:buSzPct val="75000"/>
              <a:buFont typeface="Wingdings"/>
              <a:buChar char="§"/>
            </a:pPr>
            <a:r>
              <a:rPr lang="en-US">
                <a:latin typeface="PT Serif"/>
              </a:rPr>
              <a:t>The cycle of manage to learn to manage</a:t>
            </a:r>
          </a:p>
          <a:p>
            <a:pPr marL="182880" lvl="1" indent="-182880">
              <a:spcAft>
                <a:spcPts val="600"/>
              </a:spcAft>
              <a:buClr>
                <a:schemeClr val="accent2"/>
              </a:buClr>
              <a:buSzPct val="75000"/>
              <a:buFont typeface="Wingdings"/>
              <a:buChar char="§"/>
            </a:pPr>
            <a:r>
              <a:rPr lang="en-US">
                <a:latin typeface="PT Serif"/>
              </a:rPr>
              <a:t>How a Veteran learns about their health benefits</a:t>
            </a:r>
          </a:p>
          <a:p>
            <a:pPr lvl="1">
              <a:spcAft>
                <a:spcPts val="600"/>
              </a:spcAft>
            </a:pPr>
            <a:endParaRPr lang="en-US">
              <a:latin typeface="PT Serif" panose="020A0603040505020204" pitchFamily="18" charset="0"/>
            </a:endParaRPr>
          </a:p>
          <a:p>
            <a:pPr marL="182880" lvl="1" indent="-182880">
              <a:spcAft>
                <a:spcPts val="600"/>
              </a:spcAft>
              <a:buFont typeface="Wingdings"/>
              <a:buChar char="§"/>
            </a:pPr>
            <a:endParaRPr lang="en-US">
              <a:latin typeface="PT Serif" panose="020A0603040505020204" pitchFamily="18" charset="0"/>
            </a:endParaRPr>
          </a:p>
          <a:p>
            <a:pPr marL="182880" lvl="1" indent="-182880">
              <a:spcAft>
                <a:spcPts val="600"/>
              </a:spcAft>
              <a:buFont typeface="Wingdings"/>
              <a:buChar char="§"/>
            </a:pPr>
            <a:endParaRPr lang="en-US">
              <a:latin typeface="PT Serif" panose="020A0603040505020204" pitchFamily="18" charset="0"/>
            </a:endParaRPr>
          </a:p>
          <a:p>
            <a:pPr marL="182880" indent="-182880">
              <a:buFont typeface="Wingdings"/>
              <a:buChar char="§"/>
            </a:pPr>
            <a:endParaRPr lang="en-US">
              <a:latin typeface="PT Serif" panose="020A0603040505020204" pitchFamily="18" charset="0"/>
            </a:endParaRPr>
          </a:p>
        </p:txBody>
      </p:sp>
    </p:spTree>
    <p:extLst>
      <p:ext uri="{BB962C8B-B14F-4D97-AF65-F5344CB8AC3E}">
        <p14:creationId xmlns:p14="http://schemas.microsoft.com/office/powerpoint/2010/main" val="1746873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6" name="Google Shape;616;p15"/>
          <p:cNvSpPr txBox="1"/>
          <p:nvPr/>
        </p:nvSpPr>
        <p:spPr>
          <a:xfrm>
            <a:off x="410080" y="750806"/>
            <a:ext cx="7013608" cy="482431"/>
          </a:xfrm>
          <a:prstGeom prst="rect">
            <a:avLst/>
          </a:prstGeom>
          <a:noFill/>
          <a:ln>
            <a:noFill/>
          </a:ln>
        </p:spPr>
        <p:txBody>
          <a:bodyPr spcFirstLastPara="1" wrap="square" lIns="0" tIns="0" rIns="0" bIns="0" anchor="t" anchorCtr="0">
            <a:noAutofit/>
          </a:bodyPr>
          <a:lstStyle/>
          <a:p>
            <a:pPr>
              <a:lnSpc>
                <a:spcPct val="90000"/>
              </a:lnSpc>
              <a:buClr>
                <a:schemeClr val="dk1"/>
              </a:buClr>
              <a:buSzPts val="3600"/>
            </a:pPr>
            <a:r>
              <a:rPr lang="en-US" sz="2800" b="0" i="0" u="none" strike="noStrike" cap="none">
                <a:solidFill>
                  <a:schemeClr val="dk1"/>
                </a:solidFill>
                <a:latin typeface="PT Serif"/>
                <a:ea typeface="PT Serif"/>
                <a:cs typeface="PT Serif"/>
                <a:sym typeface="PT Serif"/>
              </a:rPr>
              <a:t>We conducted a comparative analysis of industry standards</a:t>
            </a:r>
            <a:endParaRPr lang="en-US" sz="2800" b="0" i="0" u="none" strike="noStrike" cap="none">
              <a:solidFill>
                <a:schemeClr val="dk1"/>
              </a:solidFill>
              <a:latin typeface="PT Serif"/>
              <a:ea typeface="PT Serif"/>
              <a:cs typeface="PT Serif"/>
            </a:endParaRPr>
          </a:p>
        </p:txBody>
      </p:sp>
      <p:sp>
        <p:nvSpPr>
          <p:cNvPr id="614" name="Google Shape;614;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13</a:t>
            </a:fld>
            <a:endParaRPr sz="1200" b="0" i="0" u="none" strike="noStrike" cap="none">
              <a:solidFill>
                <a:srgbClr val="8A8A8A"/>
              </a:solidFill>
              <a:latin typeface="Source Sans Pro"/>
              <a:ea typeface="Source Sans Pro"/>
              <a:cs typeface="Source Sans Pro"/>
              <a:sym typeface="Source Sans Pro"/>
            </a:endParaRPr>
          </a:p>
        </p:txBody>
      </p:sp>
      <p:sp>
        <p:nvSpPr>
          <p:cNvPr id="12" name="Google Shape;605;p14">
            <a:extLst>
              <a:ext uri="{FF2B5EF4-FFF2-40B4-BE49-F238E27FC236}">
                <a16:creationId xmlns:a16="http://schemas.microsoft.com/office/drawing/2014/main" id="{2A18C4E8-C461-494D-81E4-7EB6C08B7B32}"/>
              </a:ext>
            </a:extLst>
          </p:cNvPr>
          <p:cNvSpPr txBox="1"/>
          <p:nvPr/>
        </p:nvSpPr>
        <p:spPr>
          <a:xfrm>
            <a:off x="420624" y="1773936"/>
            <a:ext cx="7475762" cy="247760"/>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hlinkClick r:id="rId3"/>
              </a:rPr>
              <a:t>User Story</a:t>
            </a:r>
            <a:r>
              <a:rPr lang="en-US" b="0" i="0" strike="noStrike" cap="none">
                <a:solidFill>
                  <a:schemeClr val="tx1"/>
                </a:solidFill>
                <a:latin typeface="PT Serif"/>
                <a:ea typeface="PT Serif"/>
                <a:cs typeface="PT Serif"/>
                <a:sym typeface="PT Serif"/>
              </a:rPr>
              <a:t>: </a:t>
            </a:r>
            <a:r>
              <a:rPr lang="en-US">
                <a:solidFill>
                  <a:schemeClr val="tx1">
                    <a:lumMod val="50000"/>
                    <a:lumOff val="50000"/>
                  </a:schemeClr>
                </a:solidFill>
                <a:latin typeface="PT Serif"/>
                <a:ea typeface="PT Serif"/>
                <a:cs typeface="PT Serif"/>
                <a:sym typeface="PT Serif"/>
              </a:rPr>
              <a:t>Conduct comparative research of similar industries or institutions</a:t>
            </a:r>
            <a:endParaRPr lang="en-US" b="0" i="0" strike="noStrike" cap="none">
              <a:solidFill>
                <a:schemeClr val="tx1">
                  <a:lumMod val="50000"/>
                  <a:lumOff val="50000"/>
                </a:schemeClr>
              </a:solidFill>
              <a:latin typeface="PT Serif"/>
              <a:ea typeface="PT Serif"/>
              <a:cs typeface="PT Serif"/>
            </a:endParaRPr>
          </a:p>
        </p:txBody>
      </p:sp>
      <p:sp>
        <p:nvSpPr>
          <p:cNvPr id="14" name="Google Shape;609;p14">
            <a:extLst>
              <a:ext uri="{FF2B5EF4-FFF2-40B4-BE49-F238E27FC236}">
                <a16:creationId xmlns:a16="http://schemas.microsoft.com/office/drawing/2014/main" id="{59B9098F-2628-4EF5-89DD-EDEFBCFB2940}"/>
              </a:ext>
            </a:extLst>
          </p:cNvPr>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solidFill>
                  <a:srgbClr val="000000"/>
                </a:solidFill>
                <a:latin typeface="Source Sans Pro"/>
                <a:ea typeface="Source Sans Pro"/>
                <a:sym typeface="Arial"/>
              </a:rPr>
              <a:t>Link to Mural</a:t>
            </a:r>
            <a:endParaRPr lang="en-US" sz="1200" b="0" i="0" strike="noStrike" cap="none">
              <a:solidFill>
                <a:srgbClr val="000000"/>
              </a:solidFill>
              <a:latin typeface="Source Sans Pro"/>
              <a:ea typeface="Source Sans Pro"/>
              <a:sym typeface="Arial"/>
            </a:endParaRPr>
          </a:p>
        </p:txBody>
      </p:sp>
      <p:grpSp>
        <p:nvGrpSpPr>
          <p:cNvPr id="22" name="Google Shape;602;p14">
            <a:extLst>
              <a:ext uri="{FF2B5EF4-FFF2-40B4-BE49-F238E27FC236}">
                <a16:creationId xmlns:a16="http://schemas.microsoft.com/office/drawing/2014/main" id="{54E8C039-5AD4-4118-8CD3-BA2B6CE4B700}"/>
              </a:ext>
            </a:extLst>
          </p:cNvPr>
          <p:cNvGrpSpPr/>
          <p:nvPr/>
        </p:nvGrpSpPr>
        <p:grpSpPr>
          <a:xfrm>
            <a:off x="410431" y="309109"/>
            <a:ext cx="966093" cy="369094"/>
            <a:chOff x="410431" y="309109"/>
            <a:chExt cx="966093" cy="369094"/>
          </a:xfrm>
        </p:grpSpPr>
        <p:sp>
          <p:nvSpPr>
            <p:cNvPr id="23" name="Google Shape;603;p14">
              <a:extLst>
                <a:ext uri="{FF2B5EF4-FFF2-40B4-BE49-F238E27FC236}">
                  <a16:creationId xmlns:a16="http://schemas.microsoft.com/office/drawing/2014/main" id="{6349303C-5EAA-4B3A-91B0-92F6C70427A5}"/>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sym typeface="PT Serif"/>
                </a:rPr>
                <a:t>E</a:t>
              </a:r>
              <a:endParaRPr sz="1200" b="0" i="0" u="none" strike="noStrike" cap="none">
                <a:solidFill>
                  <a:srgbClr val="000000"/>
                </a:solidFill>
                <a:latin typeface="Arial"/>
                <a:ea typeface="Arial"/>
                <a:cs typeface="Arial"/>
                <a:sym typeface="Arial"/>
              </a:endParaRPr>
            </a:p>
          </p:txBody>
        </p:sp>
        <p:sp>
          <p:nvSpPr>
            <p:cNvPr id="24" name="Google Shape;604;p14">
              <a:extLst>
                <a:ext uri="{FF2B5EF4-FFF2-40B4-BE49-F238E27FC236}">
                  <a16:creationId xmlns:a16="http://schemas.microsoft.com/office/drawing/2014/main" id="{E866F250-DD27-49C2-A23E-D8AB80A3C73F}"/>
                </a:ext>
              </a:extLst>
            </p:cNvPr>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5E9E9411-384E-A6A3-41A6-F26CB141ADA6}"/>
              </a:ext>
            </a:extLst>
          </p:cNvPr>
          <p:cNvSpPr txBox="1"/>
          <p:nvPr/>
        </p:nvSpPr>
        <p:spPr>
          <a:xfrm>
            <a:off x="414938" y="2119997"/>
            <a:ext cx="5145806"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b="1">
                <a:latin typeface="PT Serif"/>
              </a:rPr>
              <a:t>Summary:</a:t>
            </a:r>
            <a:endParaRPr lang="en-US"/>
          </a:p>
          <a:p>
            <a:r>
              <a:rPr lang="en-US" sz="1300">
                <a:latin typeface="PT Serif"/>
              </a:rPr>
              <a:t>We analyzed experiences analogous to va.gov to discover potentially useful patterns, precedent, and best practices as related to content strategy that supports or guides users through application for and management of benefits.</a:t>
            </a:r>
            <a:endParaRPr lang="en-US"/>
          </a:p>
          <a:p>
            <a:endParaRPr lang="en-US" sz="1300" b="1">
              <a:latin typeface="PT Serif"/>
            </a:endParaRPr>
          </a:p>
          <a:p>
            <a:r>
              <a:rPr lang="en-US" sz="1300" b="1">
                <a:latin typeface="PT Serif"/>
              </a:rPr>
              <a:t>Key Findings:</a:t>
            </a:r>
            <a:endParaRPr lang="en-US"/>
          </a:p>
          <a:p>
            <a:pPr marL="171450" lvl="2" indent="-171450">
              <a:buClr>
                <a:schemeClr val="accent2"/>
              </a:buClr>
              <a:buSzPct val="75000"/>
              <a:buFont typeface="Wingdings" panose="05000000000000000000" pitchFamily="2" charset="2"/>
              <a:buChar char="§"/>
            </a:pPr>
            <a:r>
              <a:rPr lang="en-US" sz="1300">
                <a:latin typeface="PT Serif"/>
              </a:rPr>
              <a:t>The veteran experience is unique, with few/no direct  analogs </a:t>
            </a:r>
          </a:p>
          <a:p>
            <a:pPr marL="171450" lvl="2" indent="-171450">
              <a:buClr>
                <a:schemeClr val="accent2"/>
              </a:buClr>
              <a:buSzPct val="75000"/>
              <a:buFont typeface="Wingdings" panose="05000000000000000000" pitchFamily="2" charset="2"/>
              <a:buChar char="§"/>
            </a:pPr>
            <a:r>
              <a:rPr lang="en-US" sz="1300">
                <a:latin typeface="PT Serif"/>
              </a:rPr>
              <a:t>A fragmented landscape has few emergent patterns</a:t>
            </a:r>
            <a:endParaRPr lang="en-US"/>
          </a:p>
          <a:p>
            <a:pPr marL="171450" lvl="2" indent="-171450">
              <a:buClr>
                <a:schemeClr val="accent2"/>
              </a:buClr>
              <a:buSzPct val="75000"/>
              <a:buFont typeface="Wingdings" panose="05000000000000000000" pitchFamily="2" charset="2"/>
              <a:buChar char="§"/>
            </a:pPr>
            <a:r>
              <a:rPr lang="en-US" sz="1300">
                <a:latin typeface="PT Serif"/>
              </a:rPr>
              <a:t>Common strategies include uncategorized and distributed content, context relevant content, and consolidated knowledge base</a:t>
            </a:r>
          </a:p>
          <a:p>
            <a:pPr marL="171450" lvl="2" indent="-171450">
              <a:buClr>
                <a:srgbClr val="0071BF"/>
              </a:buClr>
              <a:buSzPct val="75000"/>
              <a:buFont typeface="Wingdings" panose="05000000000000000000" pitchFamily="2" charset="2"/>
              <a:buChar char="§"/>
            </a:pPr>
            <a:r>
              <a:rPr lang="en-US" sz="1300">
                <a:latin typeface="PT Serif"/>
              </a:rPr>
              <a:t>User need for learning, guidance, or support content in an ongoing basis (versus just initial </a:t>
            </a:r>
            <a:r>
              <a:rPr lang="en-US" sz="1300" err="1">
                <a:latin typeface="PT Serif"/>
              </a:rPr>
              <a:t>engagment</a:t>
            </a:r>
            <a:r>
              <a:rPr lang="en-US" sz="1300">
                <a:latin typeface="PT Serif"/>
              </a:rPr>
              <a:t>) is unclear</a:t>
            </a:r>
          </a:p>
          <a:p>
            <a:pPr>
              <a:buFont typeface="Arial"/>
              <a:buChar char="•"/>
            </a:pPr>
            <a:endParaRPr lang="en-US" sz="1300">
              <a:latin typeface="PT Serif" panose="020A0603040505020204" pitchFamily="18" charset="0"/>
            </a:endParaRPr>
          </a:p>
          <a:p>
            <a:r>
              <a:rPr lang="en-US" sz="1300" b="1">
                <a:latin typeface="PT Serif"/>
              </a:rPr>
              <a:t>Conclusion</a:t>
            </a:r>
          </a:p>
          <a:p>
            <a:pPr marL="171450" indent="-171450">
              <a:buClr>
                <a:schemeClr val="accent2"/>
              </a:buClr>
              <a:buSzPct val="75000"/>
              <a:buFont typeface="Wingdings" panose="05000000000000000000" pitchFamily="2" charset="2"/>
              <a:buChar char="§"/>
            </a:pPr>
            <a:r>
              <a:rPr lang="en-US" sz="1300">
                <a:latin typeface="PT Serif"/>
              </a:rPr>
              <a:t> The content strategy and IA landscape is marked by lack of clear best practices or useful patterns</a:t>
            </a:r>
            <a:endParaRPr lang="en-US"/>
          </a:p>
          <a:p>
            <a:pPr marL="171450" indent="-171450">
              <a:buClr>
                <a:schemeClr val="accent2"/>
              </a:buClr>
              <a:buSzPct val="75000"/>
              <a:buFont typeface="Wingdings" panose="05000000000000000000" pitchFamily="2" charset="2"/>
              <a:buChar char="§"/>
            </a:pPr>
            <a:r>
              <a:rPr lang="en-US" sz="1300">
                <a:latin typeface="PT Serif"/>
              </a:rPr>
              <a:t>"Learn, Apply, &amp; Manage" may be a useful way to organize content</a:t>
            </a:r>
          </a:p>
          <a:p>
            <a:pPr marL="171450" indent="-171450">
              <a:buClr>
                <a:schemeClr val="accent2"/>
              </a:buClr>
              <a:buSzPct val="75000"/>
              <a:buFont typeface="Wingdings" panose="05000000000000000000" pitchFamily="2" charset="2"/>
              <a:buChar char="§"/>
            </a:pPr>
            <a:r>
              <a:rPr lang="en-US" sz="1300">
                <a:latin typeface="PT Serif"/>
              </a:rPr>
              <a:t>More research is needed to understand more about the what and when of content need across the Health benefit engagement</a:t>
            </a:r>
          </a:p>
        </p:txBody>
      </p:sp>
      <p:sp>
        <p:nvSpPr>
          <p:cNvPr id="19" name="Google Shape;265;p4">
            <a:extLst>
              <a:ext uri="{FF2B5EF4-FFF2-40B4-BE49-F238E27FC236}">
                <a16:creationId xmlns:a16="http://schemas.microsoft.com/office/drawing/2014/main" id="{F17CB212-5D62-48F3-948B-092C9CCE557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r>
              <a:rPr lang="en-US" sz="1200">
                <a:solidFill>
                  <a:srgbClr val="747C74"/>
                </a:solidFill>
                <a:latin typeface="Source Sans Pro"/>
                <a:ea typeface="Source Sans Pro"/>
                <a:cs typeface="Source Sans Pro"/>
                <a:sym typeface="Source Sans Pro"/>
              </a:rPr>
              <a:t>05-03 Sprint</a:t>
            </a:r>
            <a:r>
              <a:rPr lang="en-US" sz="1200" b="0" i="0" u="none" strike="noStrike" cap="none">
                <a:solidFill>
                  <a:srgbClr val="747C74"/>
                </a:solidFill>
                <a:latin typeface="Source Sans Pro"/>
                <a:ea typeface="Source Sans Pro"/>
                <a:cs typeface="Source Sans Pro"/>
                <a:sym typeface="Source Sans Pro"/>
              </a:rPr>
              <a:t> 1 Demo</a:t>
            </a:r>
            <a:endParaRPr lang="en-US" sz="1800" b="0" i="0" u="none" strike="noStrike" cap="none">
              <a:solidFill>
                <a:srgbClr val="747C74"/>
              </a:solidFill>
              <a:latin typeface="Calibri"/>
              <a:ea typeface="Calibri"/>
              <a:cs typeface="Calibri"/>
              <a:sym typeface="Calibri"/>
            </a:endParaRPr>
          </a:p>
        </p:txBody>
      </p:sp>
      <p:sp>
        <p:nvSpPr>
          <p:cNvPr id="13" name="Google Shape;470;p9">
            <a:extLst>
              <a:ext uri="{FF2B5EF4-FFF2-40B4-BE49-F238E27FC236}">
                <a16:creationId xmlns:a16="http://schemas.microsoft.com/office/drawing/2014/main" id="{E70A9A72-FEA3-64B6-83E2-E23DB0F4FF0D}"/>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Health Hub</a:t>
            </a:r>
            <a:endParaRPr lang="en-US"/>
          </a:p>
        </p:txBody>
      </p:sp>
      <p:pic>
        <p:nvPicPr>
          <p:cNvPr id="5" name="Picture 5" descr="Timeline&#10;&#10;Description automatically generated">
            <a:extLst>
              <a:ext uri="{FF2B5EF4-FFF2-40B4-BE49-F238E27FC236}">
                <a16:creationId xmlns:a16="http://schemas.microsoft.com/office/drawing/2014/main" id="{7E48D194-DC7B-014F-0F06-E7F477EDFBEC}"/>
              </a:ext>
            </a:extLst>
          </p:cNvPr>
          <p:cNvPicPr>
            <a:picLocks noChangeAspect="1"/>
          </p:cNvPicPr>
          <p:nvPr/>
        </p:nvPicPr>
        <p:blipFill rotWithShape="1">
          <a:blip r:embed="rId4"/>
          <a:srcRect l="587" b="6015"/>
          <a:stretch/>
        </p:blipFill>
        <p:spPr>
          <a:xfrm>
            <a:off x="6096000" y="2523744"/>
            <a:ext cx="5720163" cy="3250592"/>
          </a:xfrm>
          <a:prstGeom prst="rect">
            <a:avLst/>
          </a:prstGeom>
          <a:ln>
            <a:solidFill>
              <a:schemeClr val="tx2">
                <a:lumMod val="75000"/>
              </a:schemeClr>
            </a:solidFill>
          </a:ln>
        </p:spPr>
      </p:pic>
    </p:spTree>
    <p:extLst>
      <p:ext uri="{BB962C8B-B14F-4D97-AF65-F5344CB8AC3E}">
        <p14:creationId xmlns:p14="http://schemas.microsoft.com/office/powerpoint/2010/main" val="2971517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8"/>
          <p:cNvSpPr txBox="1">
            <a:spLocks noGrp="1"/>
          </p:cNvSpPr>
          <p:nvPr>
            <p:ph type="ctrTitle"/>
          </p:nvPr>
        </p:nvSpPr>
        <p:spPr>
          <a:xfrm>
            <a:off x="248880" y="2938176"/>
            <a:ext cx="8387120" cy="1632577"/>
          </a:xfrm>
          <a:prstGeom prst="rect">
            <a:avLst/>
          </a:prstGeom>
          <a:noFill/>
          <a:ln>
            <a:noFill/>
          </a:ln>
        </p:spPr>
        <p:txBody>
          <a:bodyPr spcFirstLastPara="1" wrap="square" lIns="91425" tIns="45700" rIns="91425" bIns="45700" anchor="t" anchorCtr="0">
            <a:noAutofit/>
          </a:bodyPr>
          <a:lstStyle/>
          <a:p>
            <a:r>
              <a:rPr lang="en-US"/>
              <a:t>1095-B Status Update</a:t>
            </a:r>
          </a:p>
        </p:txBody>
      </p:sp>
      <p:sp>
        <p:nvSpPr>
          <p:cNvPr id="461" name="Google Shape;461;p8"/>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1 DEMO</a:t>
            </a:r>
            <a:endParaRPr/>
          </a:p>
        </p:txBody>
      </p:sp>
      <p:sp>
        <p:nvSpPr>
          <p:cNvPr id="462" name="Google Shape;462;p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6" name="Google Shape;265;p4">
            <a:extLst>
              <a:ext uri="{FF2B5EF4-FFF2-40B4-BE49-F238E27FC236}">
                <a16:creationId xmlns:a16="http://schemas.microsoft.com/office/drawing/2014/main" id="{824DC759-3D24-4C36-B042-9994ECEACEB1}"/>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106" name="Google Shape;343;p7">
            <a:extLst>
              <a:ext uri="{FF2B5EF4-FFF2-40B4-BE49-F238E27FC236}">
                <a16:creationId xmlns:a16="http://schemas.microsoft.com/office/drawing/2014/main" id="{F79DDFAB-26D1-7230-AFAD-E8DFDA1DCB82}"/>
              </a:ext>
            </a:extLst>
          </p:cNvPr>
          <p:cNvSpPr/>
          <p:nvPr/>
        </p:nvSpPr>
        <p:spPr>
          <a:xfrm>
            <a:off x="1592380" y="1794321"/>
            <a:ext cx="1970412" cy="4303316"/>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graphicFrame>
        <p:nvGraphicFramePr>
          <p:cNvPr id="2" name="Object 1" hidden="1">
            <a:extLst>
              <a:ext uri="{FF2B5EF4-FFF2-40B4-BE49-F238E27FC236}">
                <a16:creationId xmlns:a16="http://schemas.microsoft.com/office/drawing/2014/main" id="{91E20C5D-5BD2-4B21-955F-CDE71A6075E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8" name="think-cell Slide" r:id="rId5" imgW="395" imgH="396" progId="TCLayout.ActiveDocument.1">
                  <p:embed/>
                </p:oleObj>
              </mc:Choice>
              <mc:Fallback>
                <p:oleObj name="think-cell Slide" r:id="rId5" imgW="395" imgH="396" progId="TCLayout.ActiveDocument.1">
                  <p:embed/>
                  <p:pic>
                    <p:nvPicPr>
                      <p:cNvPr id="2" name="Object 1" hidden="1">
                        <a:extLst>
                          <a:ext uri="{FF2B5EF4-FFF2-40B4-BE49-F238E27FC236}">
                            <a16:creationId xmlns:a16="http://schemas.microsoft.com/office/drawing/2014/main" id="{91E20C5D-5BD2-4B21-955F-CDE71A6075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40" name="Google Shape;396;p7">
            <a:extLst>
              <a:ext uri="{FF2B5EF4-FFF2-40B4-BE49-F238E27FC236}">
                <a16:creationId xmlns:a16="http://schemas.microsoft.com/office/drawing/2014/main" id="{23C0FF3C-861F-42A1-BD37-345295530B62}"/>
              </a:ext>
            </a:extLst>
          </p:cNvPr>
          <p:cNvCxnSpPr/>
          <p:nvPr/>
        </p:nvCxnSpPr>
        <p:spPr>
          <a:xfrm>
            <a:off x="9546999" y="1746163"/>
            <a:ext cx="0" cy="4345725"/>
          </a:xfrm>
          <a:prstGeom prst="straightConnector1">
            <a:avLst/>
          </a:prstGeom>
          <a:noFill/>
          <a:ln w="9525" cap="flat" cmpd="sng">
            <a:solidFill>
              <a:srgbClr val="7F7F7F"/>
            </a:solidFill>
            <a:prstDash val="solid"/>
            <a:round/>
            <a:headEnd type="none" w="sm" len="sm"/>
            <a:tailEnd type="none" w="sm" len="sm"/>
          </a:ln>
        </p:spPr>
      </p:cxnSp>
      <p:sp>
        <p:nvSpPr>
          <p:cNvPr id="344" name="Google Shape;344;p7"/>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r>
              <a:rPr lang="en-US"/>
              <a:t>1095-B Workplan </a:t>
            </a:r>
            <a:endParaRPr lang="en-US">
              <a:highlight>
                <a:srgbClr val="FFFF00"/>
              </a:highlight>
            </a:endParaRPr>
          </a:p>
        </p:txBody>
      </p:sp>
      <p:sp>
        <p:nvSpPr>
          <p:cNvPr id="345" name="Google Shape;345;p7"/>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15</a:t>
            </a:fld>
            <a:endParaRPr>
              <a:latin typeface="Source Sans Pro"/>
              <a:ea typeface="Source Sans Pro"/>
              <a:cs typeface="Source Sans Pro"/>
              <a:sym typeface="Source Sans Pro"/>
            </a:endParaRPr>
          </a:p>
        </p:txBody>
      </p:sp>
      <p:sp>
        <p:nvSpPr>
          <p:cNvPr id="360" name="Google Shape;360;p7"/>
          <p:cNvSpPr txBox="1"/>
          <p:nvPr/>
        </p:nvSpPr>
        <p:spPr>
          <a:xfrm>
            <a:off x="1574492" y="1823730"/>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14: 04/20 – 04/26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1" name="Google Shape;361;p7"/>
          <p:cNvSpPr txBox="1"/>
          <p:nvPr/>
        </p:nvSpPr>
        <p:spPr>
          <a:xfrm>
            <a:off x="2665027" y="1815352"/>
            <a:ext cx="79572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15: </a:t>
            </a: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04-27 – 05/03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2" name="Google Shape;362;p7"/>
          <p:cNvSpPr txBox="1"/>
          <p:nvPr/>
        </p:nvSpPr>
        <p:spPr>
          <a:xfrm>
            <a:off x="4809012" y="182427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17: 05/11 – 05/17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3" name="Google Shape;363;p7"/>
          <p:cNvSpPr txBox="1"/>
          <p:nvPr/>
        </p:nvSpPr>
        <p:spPr>
          <a:xfrm>
            <a:off x="3726040"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16: 05/04 – 05/10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7" name="Google Shape;367;p7"/>
          <p:cNvSpPr txBox="1"/>
          <p:nvPr/>
        </p:nvSpPr>
        <p:spPr>
          <a:xfrm>
            <a:off x="1561207"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7</a:t>
            </a:r>
            <a:endParaRPr/>
          </a:p>
        </p:txBody>
      </p:sp>
      <p:sp>
        <p:nvSpPr>
          <p:cNvPr id="368" name="Google Shape;368;p7"/>
          <p:cNvSpPr txBox="1"/>
          <p:nvPr/>
        </p:nvSpPr>
        <p:spPr>
          <a:xfrm>
            <a:off x="3644286"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8</a:t>
            </a:r>
            <a:endParaRPr/>
          </a:p>
        </p:txBody>
      </p:sp>
      <p:sp>
        <p:nvSpPr>
          <p:cNvPr id="369" name="Google Shape;369;p7"/>
          <p:cNvSpPr txBox="1"/>
          <p:nvPr/>
        </p:nvSpPr>
        <p:spPr>
          <a:xfrm>
            <a:off x="5643332" y="1822925"/>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18: 05/18 – 05/24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70" name="Google Shape;370;p7"/>
          <p:cNvSpPr txBox="1"/>
          <p:nvPr/>
        </p:nvSpPr>
        <p:spPr>
          <a:xfrm>
            <a:off x="5608794"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9</a:t>
            </a:r>
            <a:endParaRPr/>
          </a:p>
        </p:txBody>
      </p:sp>
      <p:cxnSp>
        <p:nvCxnSpPr>
          <p:cNvPr id="389" name="Google Shape;389;p7"/>
          <p:cNvCxnSpPr/>
          <p:nvPr/>
        </p:nvCxnSpPr>
        <p:spPr>
          <a:xfrm>
            <a:off x="3626269"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393" name="Google Shape;393;p7"/>
          <p:cNvCxnSpPr/>
          <p:nvPr/>
        </p:nvCxnSpPr>
        <p:spPr>
          <a:xfrm>
            <a:off x="1499434"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394" name="Google Shape;394;p7"/>
          <p:cNvCxnSpPr/>
          <p:nvPr/>
        </p:nvCxnSpPr>
        <p:spPr>
          <a:xfrm>
            <a:off x="2562851"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395" name="Google Shape;395;p7"/>
          <p:cNvCxnSpPr/>
          <p:nvPr/>
        </p:nvCxnSpPr>
        <p:spPr>
          <a:xfrm>
            <a:off x="4624257"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396" name="Google Shape;396;p7"/>
          <p:cNvCxnSpPr/>
          <p:nvPr/>
        </p:nvCxnSpPr>
        <p:spPr>
          <a:xfrm>
            <a:off x="5587592" y="1757511"/>
            <a:ext cx="0" cy="4345725"/>
          </a:xfrm>
          <a:prstGeom prst="straightConnector1">
            <a:avLst/>
          </a:prstGeom>
          <a:noFill/>
          <a:ln w="9525" cap="flat" cmpd="sng">
            <a:solidFill>
              <a:srgbClr val="7F7F7F"/>
            </a:solidFill>
            <a:prstDash val="solid"/>
            <a:round/>
            <a:headEnd type="none" w="sm" len="sm"/>
            <a:tailEnd type="none" w="sm" len="sm"/>
          </a:ln>
        </p:spPr>
      </p:cxnSp>
      <p:cxnSp>
        <p:nvCxnSpPr>
          <p:cNvPr id="397" name="Google Shape;397;p7"/>
          <p:cNvCxnSpPr>
            <a:cxnSpLocks/>
          </p:cNvCxnSpPr>
          <p:nvPr/>
        </p:nvCxnSpPr>
        <p:spPr>
          <a:xfrm flipV="1">
            <a:off x="418399" y="3363883"/>
            <a:ext cx="11082370" cy="11546"/>
          </a:xfrm>
          <a:prstGeom prst="straightConnector1">
            <a:avLst/>
          </a:prstGeom>
          <a:noFill/>
          <a:ln w="9525" cap="flat" cmpd="sng">
            <a:solidFill>
              <a:srgbClr val="747C74"/>
            </a:solidFill>
            <a:prstDash val="solid"/>
            <a:round/>
            <a:headEnd type="none" w="sm" len="sm"/>
            <a:tailEnd type="none" w="sm" len="sm"/>
          </a:ln>
        </p:spPr>
      </p:cxnSp>
      <p:cxnSp>
        <p:nvCxnSpPr>
          <p:cNvPr id="398" name="Google Shape;398;p7"/>
          <p:cNvCxnSpPr>
            <a:cxnSpLocks/>
          </p:cNvCxnSpPr>
          <p:nvPr/>
        </p:nvCxnSpPr>
        <p:spPr>
          <a:xfrm flipV="1">
            <a:off x="411833" y="4459149"/>
            <a:ext cx="11082367" cy="6568"/>
          </a:xfrm>
          <a:prstGeom prst="straightConnector1">
            <a:avLst/>
          </a:prstGeom>
          <a:noFill/>
          <a:ln w="9525" cap="flat" cmpd="sng">
            <a:solidFill>
              <a:srgbClr val="747C74"/>
            </a:solidFill>
            <a:prstDash val="solid"/>
            <a:round/>
            <a:headEnd type="none" w="sm" len="sm"/>
            <a:tailEnd type="none" w="sm" len="sm"/>
          </a:ln>
        </p:spPr>
      </p:cxnSp>
      <p:cxnSp>
        <p:nvCxnSpPr>
          <p:cNvPr id="421" name="Google Shape;421;p7"/>
          <p:cNvCxnSpPr/>
          <p:nvPr/>
        </p:nvCxnSpPr>
        <p:spPr>
          <a:xfrm>
            <a:off x="1520444" y="1751912"/>
            <a:ext cx="2084815" cy="0"/>
          </a:xfrm>
          <a:prstGeom prst="straightConnector1">
            <a:avLst/>
          </a:prstGeom>
          <a:noFill/>
          <a:ln w="12700" cap="flat" cmpd="sng">
            <a:solidFill>
              <a:schemeClr val="dk1"/>
            </a:solidFill>
            <a:prstDash val="solid"/>
            <a:round/>
            <a:headEnd type="none" w="sm" len="sm"/>
            <a:tailEnd type="none" w="sm" len="sm"/>
          </a:ln>
        </p:spPr>
      </p:cxnSp>
      <p:cxnSp>
        <p:nvCxnSpPr>
          <p:cNvPr id="422" name="Google Shape;422;p7"/>
          <p:cNvCxnSpPr/>
          <p:nvPr/>
        </p:nvCxnSpPr>
        <p:spPr>
          <a:xfrm>
            <a:off x="3644286" y="1751912"/>
            <a:ext cx="1925293" cy="0"/>
          </a:xfrm>
          <a:prstGeom prst="straightConnector1">
            <a:avLst/>
          </a:prstGeom>
          <a:noFill/>
          <a:ln w="12700" cap="flat" cmpd="sng">
            <a:solidFill>
              <a:schemeClr val="dk1"/>
            </a:solidFill>
            <a:prstDash val="solid"/>
            <a:round/>
            <a:headEnd type="none" w="sm" len="sm"/>
            <a:tailEnd type="none" w="sm" len="sm"/>
          </a:ln>
        </p:spPr>
      </p:cxnSp>
      <p:cxnSp>
        <p:nvCxnSpPr>
          <p:cNvPr id="425" name="Google Shape;425;p7"/>
          <p:cNvCxnSpPr>
            <a:cxnSpLocks/>
          </p:cNvCxnSpPr>
          <p:nvPr/>
        </p:nvCxnSpPr>
        <p:spPr>
          <a:xfrm>
            <a:off x="415114" y="5259426"/>
            <a:ext cx="11083066" cy="11545"/>
          </a:xfrm>
          <a:prstGeom prst="straightConnector1">
            <a:avLst/>
          </a:prstGeom>
          <a:noFill/>
          <a:ln w="9525" cap="flat" cmpd="sng">
            <a:solidFill>
              <a:srgbClr val="747C74"/>
            </a:solidFill>
            <a:prstDash val="solid"/>
            <a:round/>
            <a:headEnd type="none" w="sm" len="sm"/>
            <a:tailEnd type="none" w="sm" len="sm"/>
          </a:ln>
        </p:spPr>
      </p:cxnSp>
      <p:sp>
        <p:nvSpPr>
          <p:cNvPr id="432" name="Google Shape;432;p7"/>
          <p:cNvSpPr txBox="1"/>
          <p:nvPr/>
        </p:nvSpPr>
        <p:spPr>
          <a:xfrm>
            <a:off x="2999129"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33" name="Google Shape;433;p7"/>
          <p:cNvSpPr txBox="1"/>
          <p:nvPr/>
        </p:nvSpPr>
        <p:spPr>
          <a:xfrm>
            <a:off x="2999129"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45" name="Google Shape;445;p7"/>
          <p:cNvSpPr/>
          <p:nvPr/>
        </p:nvSpPr>
        <p:spPr>
          <a:xfrm>
            <a:off x="4994822" y="5356669"/>
            <a:ext cx="207656" cy="218431"/>
          </a:xfrm>
          <a:prstGeom prst="diamond">
            <a:avLst/>
          </a:prstGeom>
          <a:solidFill>
            <a:srgbClr val="7030A0"/>
          </a:solidFill>
          <a:ln w="9525" cap="flat" cmpd="sng">
            <a:solidFill>
              <a:srgbClr val="7030A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7" name="Google Shape;447;p7"/>
          <p:cNvSpPr/>
          <p:nvPr/>
        </p:nvSpPr>
        <p:spPr>
          <a:xfrm>
            <a:off x="5671330" y="5351552"/>
            <a:ext cx="219456" cy="22354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grpSp>
        <p:nvGrpSpPr>
          <p:cNvPr id="118" name="Google Shape;717;p22">
            <a:extLst>
              <a:ext uri="{FF2B5EF4-FFF2-40B4-BE49-F238E27FC236}">
                <a16:creationId xmlns:a16="http://schemas.microsoft.com/office/drawing/2014/main" id="{275CF833-F3B3-45B1-9DDC-1A138C1A7119}"/>
              </a:ext>
            </a:extLst>
          </p:cNvPr>
          <p:cNvGrpSpPr/>
          <p:nvPr/>
        </p:nvGrpSpPr>
        <p:grpSpPr>
          <a:xfrm>
            <a:off x="9039633" y="670431"/>
            <a:ext cx="2793358" cy="432163"/>
            <a:chOff x="8441380" y="969090"/>
            <a:chExt cx="2793358" cy="432163"/>
          </a:xfrm>
        </p:grpSpPr>
        <p:sp>
          <p:nvSpPr>
            <p:cNvPr id="122" name="Google Shape;718;p22">
              <a:extLst>
                <a:ext uri="{FF2B5EF4-FFF2-40B4-BE49-F238E27FC236}">
                  <a16:creationId xmlns:a16="http://schemas.microsoft.com/office/drawing/2014/main" id="{09CCFE8E-CA5C-4EA3-ADD4-17C6D9C20CBE}"/>
                </a:ext>
              </a:extLst>
            </p:cNvPr>
            <p:cNvSpPr/>
            <p:nvPr/>
          </p:nvSpPr>
          <p:spPr>
            <a:xfrm>
              <a:off x="10598367" y="975869"/>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3" name="Google Shape;719;p22">
              <a:extLst>
                <a:ext uri="{FF2B5EF4-FFF2-40B4-BE49-F238E27FC236}">
                  <a16:creationId xmlns:a16="http://schemas.microsoft.com/office/drawing/2014/main" id="{395357FF-C494-4F5A-BC17-43D9D2B48AF7}"/>
                </a:ext>
              </a:extLst>
            </p:cNvPr>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4" name="Google Shape;720;p22">
              <a:extLst>
                <a:ext uri="{FF2B5EF4-FFF2-40B4-BE49-F238E27FC236}">
                  <a16:creationId xmlns:a16="http://schemas.microsoft.com/office/drawing/2014/main" id="{3927D24C-3D9A-49E6-98C6-9726B7661B81}"/>
                </a:ext>
              </a:extLst>
            </p:cNvPr>
            <p:cNvSpPr/>
            <p:nvPr/>
          </p:nvSpPr>
          <p:spPr>
            <a:xfrm>
              <a:off x="8441380" y="96909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5" name="Google Shape;721;p22">
              <a:extLst>
                <a:ext uri="{FF2B5EF4-FFF2-40B4-BE49-F238E27FC236}">
                  <a16:creationId xmlns:a16="http://schemas.microsoft.com/office/drawing/2014/main" id="{3E514B59-F9C8-4C76-973B-1F2C3AB2226B}"/>
                </a:ext>
              </a:extLst>
            </p:cNvPr>
            <p:cNvSpPr txBox="1"/>
            <p:nvPr/>
          </p:nvSpPr>
          <p:spPr>
            <a:xfrm>
              <a:off x="8665301" y="1040992"/>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126" name="Google Shape;722;p22">
              <a:extLst>
                <a:ext uri="{FF2B5EF4-FFF2-40B4-BE49-F238E27FC236}">
                  <a16:creationId xmlns:a16="http://schemas.microsoft.com/office/drawing/2014/main" id="{0F88BD2B-0FA8-43BF-8E8B-04E1C76E136B}"/>
                </a:ext>
              </a:extLst>
            </p:cNvPr>
            <p:cNvSpPr txBox="1"/>
            <p:nvPr/>
          </p:nvSpPr>
          <p:spPr>
            <a:xfrm>
              <a:off x="10855095"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127" name="Google Shape;723;p22">
              <a:extLst>
                <a:ext uri="{FF2B5EF4-FFF2-40B4-BE49-F238E27FC236}">
                  <a16:creationId xmlns:a16="http://schemas.microsoft.com/office/drawing/2014/main" id="{67FB492E-3E2B-42BF-A310-0CE6E5448A0B}"/>
                </a:ext>
              </a:extLst>
            </p:cNvPr>
            <p:cNvSpPr txBox="1"/>
            <p:nvPr/>
          </p:nvSpPr>
          <p:spPr>
            <a:xfrm>
              <a:off x="9730852"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117" name="Google Shape;362;p7">
            <a:extLst>
              <a:ext uri="{FF2B5EF4-FFF2-40B4-BE49-F238E27FC236}">
                <a16:creationId xmlns:a16="http://schemas.microsoft.com/office/drawing/2014/main" id="{E2FD5C6C-CA12-4E89-9D17-227059EEB7D4}"/>
              </a:ext>
            </a:extLst>
          </p:cNvPr>
          <p:cNvSpPr txBox="1"/>
          <p:nvPr/>
        </p:nvSpPr>
        <p:spPr>
          <a:xfrm>
            <a:off x="6792385" y="1820991"/>
            <a:ext cx="7180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19:</a:t>
            </a: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 05/25 – 05/31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19" name="Google Shape;395;p7">
            <a:extLst>
              <a:ext uri="{FF2B5EF4-FFF2-40B4-BE49-F238E27FC236}">
                <a16:creationId xmlns:a16="http://schemas.microsoft.com/office/drawing/2014/main" id="{BE5967B3-C8EE-4DCD-9A67-1ED6C8099880}"/>
              </a:ext>
            </a:extLst>
          </p:cNvPr>
          <p:cNvCxnSpPr/>
          <p:nvPr/>
        </p:nvCxnSpPr>
        <p:spPr>
          <a:xfrm>
            <a:off x="6607631" y="1742197"/>
            <a:ext cx="0" cy="4345725"/>
          </a:xfrm>
          <a:prstGeom prst="straightConnector1">
            <a:avLst/>
          </a:prstGeom>
          <a:noFill/>
          <a:ln w="9525" cap="flat" cmpd="sng">
            <a:solidFill>
              <a:srgbClr val="C7C7C7"/>
            </a:solidFill>
            <a:prstDash val="dot"/>
            <a:round/>
            <a:headEnd type="none" w="sm" len="sm"/>
            <a:tailEnd type="none" w="sm" len="sm"/>
          </a:ln>
        </p:spPr>
      </p:cxnSp>
      <p:cxnSp>
        <p:nvCxnSpPr>
          <p:cNvPr id="120" name="Google Shape;422;p7">
            <a:extLst>
              <a:ext uri="{FF2B5EF4-FFF2-40B4-BE49-F238E27FC236}">
                <a16:creationId xmlns:a16="http://schemas.microsoft.com/office/drawing/2014/main" id="{55FA9FF7-4455-4B47-9023-FF6BDA918F8C}"/>
              </a:ext>
            </a:extLst>
          </p:cNvPr>
          <p:cNvCxnSpPr/>
          <p:nvPr/>
        </p:nvCxnSpPr>
        <p:spPr>
          <a:xfrm>
            <a:off x="5616718" y="1755202"/>
            <a:ext cx="1925293" cy="0"/>
          </a:xfrm>
          <a:prstGeom prst="straightConnector1">
            <a:avLst/>
          </a:prstGeom>
          <a:noFill/>
          <a:ln w="12700" cap="flat" cmpd="sng">
            <a:solidFill>
              <a:schemeClr val="dk1"/>
            </a:solidFill>
            <a:prstDash val="solid"/>
            <a:round/>
            <a:headEnd type="none" w="sm" len="sm"/>
            <a:tailEnd type="none" w="sm" len="sm"/>
          </a:ln>
        </p:spPr>
      </p:cxnSp>
      <p:cxnSp>
        <p:nvCxnSpPr>
          <p:cNvPr id="121" name="Google Shape;396;p7">
            <a:extLst>
              <a:ext uri="{FF2B5EF4-FFF2-40B4-BE49-F238E27FC236}">
                <a16:creationId xmlns:a16="http://schemas.microsoft.com/office/drawing/2014/main" id="{97E780CD-675F-4964-B3D4-48E0D2AE9F84}"/>
              </a:ext>
            </a:extLst>
          </p:cNvPr>
          <p:cNvCxnSpPr/>
          <p:nvPr/>
        </p:nvCxnSpPr>
        <p:spPr>
          <a:xfrm>
            <a:off x="7567421" y="1764969"/>
            <a:ext cx="0" cy="4345725"/>
          </a:xfrm>
          <a:prstGeom prst="straightConnector1">
            <a:avLst/>
          </a:prstGeom>
          <a:noFill/>
          <a:ln w="9525" cap="flat" cmpd="sng">
            <a:solidFill>
              <a:srgbClr val="7F7F7F"/>
            </a:solidFill>
            <a:prstDash val="solid"/>
            <a:round/>
            <a:headEnd type="none" w="sm" len="sm"/>
            <a:tailEnd type="none" w="sm" len="sm"/>
          </a:ln>
        </p:spPr>
      </p:cxnSp>
      <p:sp>
        <p:nvSpPr>
          <p:cNvPr id="128" name="Google Shape;369;p7">
            <a:extLst>
              <a:ext uri="{FF2B5EF4-FFF2-40B4-BE49-F238E27FC236}">
                <a16:creationId xmlns:a16="http://schemas.microsoft.com/office/drawing/2014/main" id="{C61FD168-ED42-4403-BA38-E257254F57EF}"/>
              </a:ext>
            </a:extLst>
          </p:cNvPr>
          <p:cNvSpPr txBox="1"/>
          <p:nvPr/>
        </p:nvSpPr>
        <p:spPr>
          <a:xfrm>
            <a:off x="7622910" y="1804119"/>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20: 06/01-06/07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129" name="Google Shape;370;p7">
            <a:extLst>
              <a:ext uri="{FF2B5EF4-FFF2-40B4-BE49-F238E27FC236}">
                <a16:creationId xmlns:a16="http://schemas.microsoft.com/office/drawing/2014/main" id="{679DDD97-7B33-4561-9F37-C9E486FFDBAF}"/>
              </a:ext>
            </a:extLst>
          </p:cNvPr>
          <p:cNvSpPr txBox="1"/>
          <p:nvPr/>
        </p:nvSpPr>
        <p:spPr>
          <a:xfrm>
            <a:off x="7588372" y="1552197"/>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10</a:t>
            </a:r>
            <a:endParaRPr/>
          </a:p>
        </p:txBody>
      </p:sp>
      <p:cxnSp>
        <p:nvCxnSpPr>
          <p:cNvPr id="131" name="Google Shape;396;p7">
            <a:extLst>
              <a:ext uri="{FF2B5EF4-FFF2-40B4-BE49-F238E27FC236}">
                <a16:creationId xmlns:a16="http://schemas.microsoft.com/office/drawing/2014/main" id="{CA95AD8E-ED34-4D5B-96B5-8760CBB199C6}"/>
              </a:ext>
            </a:extLst>
          </p:cNvPr>
          <p:cNvCxnSpPr/>
          <p:nvPr/>
        </p:nvCxnSpPr>
        <p:spPr>
          <a:xfrm>
            <a:off x="7567170" y="1738705"/>
            <a:ext cx="0" cy="4345725"/>
          </a:xfrm>
          <a:prstGeom prst="straightConnector1">
            <a:avLst/>
          </a:prstGeom>
          <a:noFill/>
          <a:ln w="9525" cap="flat" cmpd="sng">
            <a:solidFill>
              <a:srgbClr val="7F7F7F"/>
            </a:solidFill>
            <a:prstDash val="solid"/>
            <a:round/>
            <a:headEnd type="none" w="sm" len="sm"/>
            <a:tailEnd type="none" w="sm" len="sm"/>
          </a:ln>
        </p:spPr>
      </p:cxnSp>
      <p:cxnSp>
        <p:nvCxnSpPr>
          <p:cNvPr id="135" name="Google Shape;423;p7">
            <a:extLst>
              <a:ext uri="{FF2B5EF4-FFF2-40B4-BE49-F238E27FC236}">
                <a16:creationId xmlns:a16="http://schemas.microsoft.com/office/drawing/2014/main" id="{07D150B9-41C8-4CFF-ACA8-4BE69CAF1760}"/>
              </a:ext>
            </a:extLst>
          </p:cNvPr>
          <p:cNvCxnSpPr>
            <a:cxnSpLocks/>
          </p:cNvCxnSpPr>
          <p:nvPr/>
        </p:nvCxnSpPr>
        <p:spPr>
          <a:xfrm flipV="1">
            <a:off x="7588372" y="1748592"/>
            <a:ext cx="1935415" cy="970"/>
          </a:xfrm>
          <a:prstGeom prst="straightConnector1">
            <a:avLst/>
          </a:prstGeom>
          <a:noFill/>
          <a:ln w="12700" cap="flat" cmpd="sng">
            <a:solidFill>
              <a:schemeClr val="dk1"/>
            </a:solidFill>
            <a:prstDash val="solid"/>
            <a:round/>
            <a:headEnd type="none" w="sm" len="sm"/>
            <a:tailEnd type="none" w="sm" len="sm"/>
          </a:ln>
        </p:spPr>
      </p:cxnSp>
      <p:sp>
        <p:nvSpPr>
          <p:cNvPr id="137" name="Google Shape;362;p7">
            <a:extLst>
              <a:ext uri="{FF2B5EF4-FFF2-40B4-BE49-F238E27FC236}">
                <a16:creationId xmlns:a16="http://schemas.microsoft.com/office/drawing/2014/main" id="{1301D16D-0233-425B-8533-705B8AA7A3FB}"/>
              </a:ext>
            </a:extLst>
          </p:cNvPr>
          <p:cNvSpPr txBox="1"/>
          <p:nvPr/>
        </p:nvSpPr>
        <p:spPr>
          <a:xfrm>
            <a:off x="8783644" y="180221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21: 06/08-06/14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38" name="Google Shape;395;p7">
            <a:extLst>
              <a:ext uri="{FF2B5EF4-FFF2-40B4-BE49-F238E27FC236}">
                <a16:creationId xmlns:a16="http://schemas.microsoft.com/office/drawing/2014/main" id="{72CD5195-4FCE-4FC8-B037-A7E561D0D2AA}"/>
              </a:ext>
            </a:extLst>
          </p:cNvPr>
          <p:cNvCxnSpPr/>
          <p:nvPr/>
        </p:nvCxnSpPr>
        <p:spPr>
          <a:xfrm>
            <a:off x="10482348" y="1804641"/>
            <a:ext cx="0" cy="4345725"/>
          </a:xfrm>
          <a:prstGeom prst="straightConnector1">
            <a:avLst/>
          </a:prstGeom>
          <a:noFill/>
          <a:ln w="9525" cap="flat" cmpd="sng">
            <a:solidFill>
              <a:srgbClr val="C7C7C7"/>
            </a:solidFill>
            <a:prstDash val="dot"/>
            <a:round/>
            <a:headEnd type="none" w="sm" len="sm"/>
            <a:tailEnd type="none" w="sm" len="sm"/>
          </a:ln>
        </p:spPr>
      </p:cxnSp>
      <p:sp>
        <p:nvSpPr>
          <p:cNvPr id="94" name="Google Shape;695;p20">
            <a:extLst>
              <a:ext uri="{FF2B5EF4-FFF2-40B4-BE49-F238E27FC236}">
                <a16:creationId xmlns:a16="http://schemas.microsoft.com/office/drawing/2014/main" id="{E31314A6-B11D-4476-9803-2FB49A1BD625}"/>
              </a:ext>
            </a:extLst>
          </p:cNvPr>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rgbClr val="747C74"/>
              </a:buClr>
              <a:buSzPts val="1200"/>
            </a:pPr>
            <a:r>
              <a:rPr lang="en-US" sz="1200">
                <a:solidFill>
                  <a:srgbClr val="747C74"/>
                </a:solidFill>
                <a:latin typeface="Source Sans Pro"/>
                <a:ea typeface="Source Sans Pro"/>
                <a:cs typeface="Calibri"/>
                <a:sym typeface="Source Sans Pro"/>
              </a:rPr>
              <a:t>Workplan</a:t>
            </a:r>
            <a:endParaRPr sz="1800">
              <a:solidFill>
                <a:schemeClr val="dk1"/>
              </a:solidFill>
              <a:latin typeface="Calibri"/>
              <a:ea typeface="Calibri"/>
              <a:cs typeface="Calibri"/>
              <a:sym typeface="Calibri"/>
            </a:endParaRPr>
          </a:p>
        </p:txBody>
      </p:sp>
      <p:grpSp>
        <p:nvGrpSpPr>
          <p:cNvPr id="3" name="Google Shape;448;p7">
            <a:extLst>
              <a:ext uri="{FF2B5EF4-FFF2-40B4-BE49-F238E27FC236}">
                <a16:creationId xmlns:a16="http://schemas.microsoft.com/office/drawing/2014/main" id="{04B4B9EF-39BF-81F3-070D-703E1C6BC8C8}"/>
              </a:ext>
            </a:extLst>
          </p:cNvPr>
          <p:cNvGrpSpPr/>
          <p:nvPr/>
        </p:nvGrpSpPr>
        <p:grpSpPr>
          <a:xfrm>
            <a:off x="3001038" y="1117021"/>
            <a:ext cx="1295226" cy="4981842"/>
            <a:chOff x="7066561" y="1375225"/>
            <a:chExt cx="1365250" cy="5011519"/>
          </a:xfrm>
        </p:grpSpPr>
        <p:cxnSp>
          <p:nvCxnSpPr>
            <p:cNvPr id="96" name="Google Shape;449;p7">
              <a:extLst>
                <a:ext uri="{FF2B5EF4-FFF2-40B4-BE49-F238E27FC236}">
                  <a16:creationId xmlns:a16="http://schemas.microsoft.com/office/drawing/2014/main" id="{448CA91B-8DA9-1C1C-AA1D-6DFE020531CC}"/>
                </a:ext>
              </a:extLst>
            </p:cNvPr>
            <p:cNvCxnSpPr/>
            <p:nvPr/>
          </p:nvCxnSpPr>
          <p:spPr>
            <a:xfrm flipH="1">
              <a:off x="7731472" y="1782465"/>
              <a:ext cx="4750" cy="4604279"/>
            </a:xfrm>
            <a:prstGeom prst="straightConnector1">
              <a:avLst/>
            </a:prstGeom>
            <a:noFill/>
            <a:ln w="12700" cap="flat" cmpd="sng">
              <a:solidFill>
                <a:srgbClr val="A1AEBF"/>
              </a:solidFill>
              <a:prstDash val="solid"/>
              <a:round/>
              <a:headEnd type="none" w="sm" len="sm"/>
              <a:tailEnd type="none" w="sm" len="sm"/>
            </a:ln>
          </p:spPr>
        </p:cxnSp>
        <p:grpSp>
          <p:nvGrpSpPr>
            <p:cNvPr id="97" name="Google Shape;450;p7">
              <a:extLst>
                <a:ext uri="{FF2B5EF4-FFF2-40B4-BE49-F238E27FC236}">
                  <a16:creationId xmlns:a16="http://schemas.microsoft.com/office/drawing/2014/main" id="{D9C2C79E-3DA2-A547-A6C1-A2A48BA151D4}"/>
                </a:ext>
              </a:extLst>
            </p:cNvPr>
            <p:cNvGrpSpPr/>
            <p:nvPr/>
          </p:nvGrpSpPr>
          <p:grpSpPr>
            <a:xfrm>
              <a:off x="7066561" y="1375225"/>
              <a:ext cx="1365250" cy="421359"/>
              <a:chOff x="7187211" y="1406975"/>
              <a:chExt cx="1365250" cy="421359"/>
            </a:xfrm>
          </p:grpSpPr>
          <p:sp>
            <p:nvSpPr>
              <p:cNvPr id="98" name="Google Shape;451;p7">
                <a:extLst>
                  <a:ext uri="{FF2B5EF4-FFF2-40B4-BE49-F238E27FC236}">
                    <a16:creationId xmlns:a16="http://schemas.microsoft.com/office/drawing/2014/main" id="{3A23AAE2-4269-C3E7-E699-BA0249A4E5CE}"/>
                  </a:ext>
                </a:extLst>
              </p:cNvPr>
              <p:cNvSpPr/>
              <p:nvPr/>
            </p:nvSpPr>
            <p:spPr>
              <a:xfrm>
                <a:off x="7187211" y="1406975"/>
                <a:ext cx="1365250" cy="344166"/>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99" name="Google Shape;452;p7">
                <a:extLst>
                  <a:ext uri="{FF2B5EF4-FFF2-40B4-BE49-F238E27FC236}">
                    <a16:creationId xmlns:a16="http://schemas.microsoft.com/office/drawing/2014/main" id="{E30D416F-7947-2763-0E54-B1F9E0F67A72}"/>
                  </a:ext>
                </a:extLst>
              </p:cNvPr>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cxnSp>
        <p:nvCxnSpPr>
          <p:cNvPr id="105" name="Google Shape;396;p7">
            <a:extLst>
              <a:ext uri="{FF2B5EF4-FFF2-40B4-BE49-F238E27FC236}">
                <a16:creationId xmlns:a16="http://schemas.microsoft.com/office/drawing/2014/main" id="{47DE1232-618A-98A7-42CA-57C78BE8003A}"/>
              </a:ext>
            </a:extLst>
          </p:cNvPr>
          <p:cNvCxnSpPr>
            <a:cxnSpLocks/>
          </p:cNvCxnSpPr>
          <p:nvPr/>
        </p:nvCxnSpPr>
        <p:spPr>
          <a:xfrm>
            <a:off x="11503954" y="1751936"/>
            <a:ext cx="0" cy="4345725"/>
          </a:xfrm>
          <a:prstGeom prst="straightConnector1">
            <a:avLst/>
          </a:prstGeom>
          <a:noFill/>
          <a:ln w="9525" cap="flat" cmpd="sng">
            <a:solidFill>
              <a:srgbClr val="7F7F7F"/>
            </a:solidFill>
            <a:prstDash val="solid"/>
            <a:round/>
            <a:headEnd type="none" w="sm" len="sm"/>
            <a:tailEnd type="none" w="sm" len="sm"/>
          </a:ln>
        </p:spPr>
      </p:cxnSp>
      <p:sp>
        <p:nvSpPr>
          <p:cNvPr id="109" name="Google Shape;369;p7">
            <a:extLst>
              <a:ext uri="{FF2B5EF4-FFF2-40B4-BE49-F238E27FC236}">
                <a16:creationId xmlns:a16="http://schemas.microsoft.com/office/drawing/2014/main" id="{F92D9E09-29DF-7A2B-29C3-3E40025E81F9}"/>
              </a:ext>
            </a:extLst>
          </p:cNvPr>
          <p:cNvSpPr txBox="1"/>
          <p:nvPr/>
        </p:nvSpPr>
        <p:spPr>
          <a:xfrm>
            <a:off x="9579865" y="1809892"/>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22:</a:t>
            </a: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 </a:t>
            </a:r>
            <a:r>
              <a:rPr lang="en-US" sz="900" b="1">
                <a:solidFill>
                  <a:srgbClr val="202120"/>
                </a:solidFill>
                <a:latin typeface="Source Sans Pro Semibold"/>
                <a:ea typeface="Source Sans Pro Semibold"/>
                <a:cs typeface="Source Sans Pro Semibold"/>
                <a:sym typeface="Source Sans Pro SemiBold"/>
              </a:rPr>
              <a:t>06/15-06/21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11" name="Google Shape;423;p7">
            <a:extLst>
              <a:ext uri="{FF2B5EF4-FFF2-40B4-BE49-F238E27FC236}">
                <a16:creationId xmlns:a16="http://schemas.microsoft.com/office/drawing/2014/main" id="{731970E4-ABD5-0607-31FD-27DDEA233EDF}"/>
              </a:ext>
            </a:extLst>
          </p:cNvPr>
          <p:cNvCxnSpPr>
            <a:cxnSpLocks/>
          </p:cNvCxnSpPr>
          <p:nvPr/>
        </p:nvCxnSpPr>
        <p:spPr>
          <a:xfrm flipV="1">
            <a:off x="9571603" y="1747796"/>
            <a:ext cx="1935415" cy="970"/>
          </a:xfrm>
          <a:prstGeom prst="straightConnector1">
            <a:avLst/>
          </a:prstGeom>
          <a:noFill/>
          <a:ln w="12700" cap="flat" cmpd="sng">
            <a:solidFill>
              <a:schemeClr val="dk1"/>
            </a:solidFill>
            <a:prstDash val="solid"/>
            <a:round/>
            <a:headEnd type="none" w="sm" len="sm"/>
            <a:tailEnd type="none" w="sm" len="sm"/>
          </a:ln>
        </p:spPr>
      </p:cxnSp>
      <p:sp>
        <p:nvSpPr>
          <p:cNvPr id="112" name="Google Shape;362;p7">
            <a:extLst>
              <a:ext uri="{FF2B5EF4-FFF2-40B4-BE49-F238E27FC236}">
                <a16:creationId xmlns:a16="http://schemas.microsoft.com/office/drawing/2014/main" id="{04FD28F3-2493-3CA7-9C91-B15546C0EFFC}"/>
              </a:ext>
            </a:extLst>
          </p:cNvPr>
          <p:cNvSpPr txBox="1"/>
          <p:nvPr/>
        </p:nvSpPr>
        <p:spPr>
          <a:xfrm>
            <a:off x="10740599" y="1807983"/>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23: </a:t>
            </a:r>
            <a:r>
              <a:rPr lang="en-US" sz="900" b="1">
                <a:solidFill>
                  <a:srgbClr val="202120"/>
                </a:solidFill>
                <a:latin typeface="Source Sans Pro Semibold"/>
                <a:ea typeface="Source Sans Pro Semibold"/>
                <a:cs typeface="Source Sans Pro Semibold"/>
                <a:sym typeface="Source Sans Pro SemiBold"/>
              </a:rPr>
              <a:t>06/22-06/28</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13" name="Google Shape;395;p7">
            <a:extLst>
              <a:ext uri="{FF2B5EF4-FFF2-40B4-BE49-F238E27FC236}">
                <a16:creationId xmlns:a16="http://schemas.microsoft.com/office/drawing/2014/main" id="{1A26C620-9754-E0D5-B1A1-3437CC5D9BD8}"/>
              </a:ext>
            </a:extLst>
          </p:cNvPr>
          <p:cNvCxnSpPr>
            <a:cxnSpLocks/>
          </p:cNvCxnSpPr>
          <p:nvPr/>
        </p:nvCxnSpPr>
        <p:spPr>
          <a:xfrm>
            <a:off x="8514280" y="1779668"/>
            <a:ext cx="0" cy="4345725"/>
          </a:xfrm>
          <a:prstGeom prst="straightConnector1">
            <a:avLst/>
          </a:prstGeom>
          <a:noFill/>
          <a:ln w="9525" cap="flat" cmpd="sng">
            <a:solidFill>
              <a:srgbClr val="C7C7C7"/>
            </a:solidFill>
            <a:prstDash val="dot"/>
            <a:round/>
            <a:headEnd type="none" w="sm" len="sm"/>
            <a:tailEnd type="none" w="sm" len="sm"/>
          </a:ln>
        </p:spPr>
      </p:cxnSp>
      <p:sp>
        <p:nvSpPr>
          <p:cNvPr id="7" name="Google Shape;376;p7">
            <a:extLst>
              <a:ext uri="{FF2B5EF4-FFF2-40B4-BE49-F238E27FC236}">
                <a16:creationId xmlns:a16="http://schemas.microsoft.com/office/drawing/2014/main" id="{E2440F88-88B2-B8F7-B5C3-2F660A210546}"/>
              </a:ext>
            </a:extLst>
          </p:cNvPr>
          <p:cNvSpPr/>
          <p:nvPr/>
        </p:nvSpPr>
        <p:spPr>
          <a:xfrm>
            <a:off x="502314" y="2274058"/>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8" name="Google Shape;377;p7">
            <a:extLst>
              <a:ext uri="{FF2B5EF4-FFF2-40B4-BE49-F238E27FC236}">
                <a16:creationId xmlns:a16="http://schemas.microsoft.com/office/drawing/2014/main" id="{D8534480-14C4-6773-42F7-B4688534FC5F}"/>
              </a:ext>
            </a:extLst>
          </p:cNvPr>
          <p:cNvSpPr/>
          <p:nvPr/>
        </p:nvSpPr>
        <p:spPr>
          <a:xfrm>
            <a:off x="490856" y="4489485"/>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9" name="Google Shape;384;p7">
            <a:extLst>
              <a:ext uri="{FF2B5EF4-FFF2-40B4-BE49-F238E27FC236}">
                <a16:creationId xmlns:a16="http://schemas.microsoft.com/office/drawing/2014/main" id="{0948D532-5C97-F971-7906-4CFF552B84EF}"/>
              </a:ext>
            </a:extLst>
          </p:cNvPr>
          <p:cNvSpPr/>
          <p:nvPr/>
        </p:nvSpPr>
        <p:spPr>
          <a:xfrm>
            <a:off x="502314" y="3407693"/>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10" name="Google Shape;385;p7">
            <a:extLst>
              <a:ext uri="{FF2B5EF4-FFF2-40B4-BE49-F238E27FC236}">
                <a16:creationId xmlns:a16="http://schemas.microsoft.com/office/drawing/2014/main" id="{96EBE82B-00D5-E2C5-85EC-A21911CB36E7}"/>
              </a:ext>
            </a:extLst>
          </p:cNvPr>
          <p:cNvPicPr preferRelativeResize="0"/>
          <p:nvPr/>
        </p:nvPicPr>
        <p:blipFill rotWithShape="1">
          <a:blip r:embed="rId7">
            <a:alphaModFix/>
          </a:blip>
          <a:srcRect/>
          <a:stretch/>
        </p:blipFill>
        <p:spPr>
          <a:xfrm>
            <a:off x="582524" y="3882153"/>
            <a:ext cx="265176" cy="265176"/>
          </a:xfrm>
          <a:prstGeom prst="rect">
            <a:avLst/>
          </a:prstGeom>
          <a:noFill/>
          <a:ln>
            <a:noFill/>
          </a:ln>
        </p:spPr>
      </p:pic>
      <p:pic>
        <p:nvPicPr>
          <p:cNvPr id="11" name="Google Shape;386;p7">
            <a:extLst>
              <a:ext uri="{FF2B5EF4-FFF2-40B4-BE49-F238E27FC236}">
                <a16:creationId xmlns:a16="http://schemas.microsoft.com/office/drawing/2014/main" id="{0EC5F6AA-3FD2-0525-F4B6-A5F015A37D98}"/>
              </a:ext>
            </a:extLst>
          </p:cNvPr>
          <p:cNvPicPr preferRelativeResize="0"/>
          <p:nvPr/>
        </p:nvPicPr>
        <p:blipFill rotWithShape="1">
          <a:blip r:embed="rId8">
            <a:alphaModFix/>
          </a:blip>
          <a:srcRect/>
          <a:stretch/>
        </p:blipFill>
        <p:spPr>
          <a:xfrm>
            <a:off x="582524" y="2625938"/>
            <a:ext cx="265176" cy="265176"/>
          </a:xfrm>
          <a:prstGeom prst="rect">
            <a:avLst/>
          </a:prstGeom>
          <a:noFill/>
          <a:ln>
            <a:noFill/>
          </a:ln>
        </p:spPr>
      </p:pic>
      <p:pic>
        <p:nvPicPr>
          <p:cNvPr id="13" name="Google Shape;424;p7">
            <a:extLst>
              <a:ext uri="{FF2B5EF4-FFF2-40B4-BE49-F238E27FC236}">
                <a16:creationId xmlns:a16="http://schemas.microsoft.com/office/drawing/2014/main" id="{FDEE15E4-A903-8785-D029-F436610B7FC2}"/>
              </a:ext>
            </a:extLst>
          </p:cNvPr>
          <p:cNvPicPr preferRelativeResize="0"/>
          <p:nvPr/>
        </p:nvPicPr>
        <p:blipFill rotWithShape="1">
          <a:blip r:embed="rId9">
            <a:alphaModFix/>
          </a:blip>
          <a:srcRect/>
          <a:stretch/>
        </p:blipFill>
        <p:spPr>
          <a:xfrm>
            <a:off x="582524" y="4832132"/>
            <a:ext cx="265176" cy="265176"/>
          </a:xfrm>
          <a:prstGeom prst="rect">
            <a:avLst/>
          </a:prstGeom>
          <a:noFill/>
          <a:ln>
            <a:noFill/>
          </a:ln>
        </p:spPr>
      </p:pic>
      <p:sp>
        <p:nvSpPr>
          <p:cNvPr id="14" name="Google Shape;426;p7">
            <a:extLst>
              <a:ext uri="{FF2B5EF4-FFF2-40B4-BE49-F238E27FC236}">
                <a16:creationId xmlns:a16="http://schemas.microsoft.com/office/drawing/2014/main" id="{C61C6006-67A3-0157-28FC-27C37DF2B6DF}"/>
              </a:ext>
            </a:extLst>
          </p:cNvPr>
          <p:cNvSpPr/>
          <p:nvPr/>
        </p:nvSpPr>
        <p:spPr>
          <a:xfrm>
            <a:off x="490856" y="533138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15" name="Google Shape;427;p7">
            <a:extLst>
              <a:ext uri="{FF2B5EF4-FFF2-40B4-BE49-F238E27FC236}">
                <a16:creationId xmlns:a16="http://schemas.microsoft.com/office/drawing/2014/main" id="{E4150FCD-373B-FB03-FB1E-3AC7D7660ADB}"/>
              </a:ext>
            </a:extLst>
          </p:cNvPr>
          <p:cNvPicPr preferRelativeResize="0"/>
          <p:nvPr/>
        </p:nvPicPr>
        <p:blipFill rotWithShape="1">
          <a:blip r:embed="rId10">
            <a:alphaModFix/>
          </a:blip>
          <a:srcRect/>
          <a:stretch/>
        </p:blipFill>
        <p:spPr>
          <a:xfrm>
            <a:off x="582524" y="5656190"/>
            <a:ext cx="265176" cy="265176"/>
          </a:xfrm>
          <a:prstGeom prst="rect">
            <a:avLst/>
          </a:prstGeom>
          <a:noFill/>
          <a:ln>
            <a:noFill/>
          </a:ln>
        </p:spPr>
      </p:pic>
      <p:sp>
        <p:nvSpPr>
          <p:cNvPr id="93" name="Google Shape;370;p7">
            <a:extLst>
              <a:ext uri="{FF2B5EF4-FFF2-40B4-BE49-F238E27FC236}">
                <a16:creationId xmlns:a16="http://schemas.microsoft.com/office/drawing/2014/main" id="{1E0C47C8-1E7E-EADE-A56B-FAF12E915F6D}"/>
              </a:ext>
            </a:extLst>
          </p:cNvPr>
          <p:cNvSpPr txBox="1"/>
          <p:nvPr/>
        </p:nvSpPr>
        <p:spPr>
          <a:xfrm>
            <a:off x="9608267" y="1570168"/>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11</a:t>
            </a:r>
            <a:endParaRPr/>
          </a:p>
        </p:txBody>
      </p:sp>
      <p:sp>
        <p:nvSpPr>
          <p:cNvPr id="133" name="Google Shape;770;p22">
            <a:extLst>
              <a:ext uri="{FF2B5EF4-FFF2-40B4-BE49-F238E27FC236}">
                <a16:creationId xmlns:a16="http://schemas.microsoft.com/office/drawing/2014/main" id="{7AA96726-A982-4721-9683-C5004B7CBCA2}"/>
              </a:ext>
            </a:extLst>
          </p:cNvPr>
          <p:cNvSpPr/>
          <p:nvPr/>
        </p:nvSpPr>
        <p:spPr>
          <a:xfrm>
            <a:off x="7622469" y="4928941"/>
            <a:ext cx="3889062" cy="292982"/>
          </a:xfrm>
          <a:prstGeom prst="rect">
            <a:avLst/>
          </a:prstGeom>
          <a:solidFill>
            <a:schemeClr val="accent6"/>
          </a:solidFill>
          <a:ln w="28575" cap="flat" cmpd="sng">
            <a:solidFill>
              <a:schemeClr val="accent2">
                <a:lumMod val="50000"/>
              </a:schemeClr>
            </a:solidFill>
            <a:prstDash val="sysDot"/>
            <a:round/>
            <a:headEnd type="none" w="sm" len="sm"/>
            <a:tailEnd type="none" w="sm" len="sm"/>
          </a:ln>
        </p:spPr>
        <p:txBody>
          <a:bodyPr spcFirstLastPara="1" wrap="square" lIns="91425" tIns="60925" rIns="60950" bIns="60925" anchor="ctr" anchorCtr="0">
            <a:noAutofit/>
          </a:bodyPr>
          <a:lstStyle/>
          <a:p>
            <a:r>
              <a:rPr lang="en-US" sz="900">
                <a:solidFill>
                  <a:schemeClr val="tx1"/>
                </a:solidFill>
                <a:latin typeface="Source Sans Pro"/>
                <a:ea typeface="Source Sans Pro"/>
                <a:sym typeface="Source Sans Pro"/>
              </a:rPr>
              <a:t>1095-B wayfinding</a:t>
            </a:r>
            <a:endParaRPr lang="en-US">
              <a:solidFill>
                <a:schemeClr val="tx1"/>
              </a:solidFill>
            </a:endParaRPr>
          </a:p>
        </p:txBody>
      </p:sp>
      <p:sp>
        <p:nvSpPr>
          <p:cNvPr id="134" name="Google Shape;444;p7">
            <a:extLst>
              <a:ext uri="{FF2B5EF4-FFF2-40B4-BE49-F238E27FC236}">
                <a16:creationId xmlns:a16="http://schemas.microsoft.com/office/drawing/2014/main" id="{E2DF8FA4-D42E-4A75-B806-CE8C50DE99F9}"/>
              </a:ext>
            </a:extLst>
          </p:cNvPr>
          <p:cNvSpPr txBox="1"/>
          <p:nvPr/>
        </p:nvSpPr>
        <p:spPr>
          <a:xfrm>
            <a:off x="5651529" y="5650133"/>
            <a:ext cx="948862"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1095-B Post launch evaluation</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136" name="Google Shape;430;p7">
            <a:extLst>
              <a:ext uri="{FF2B5EF4-FFF2-40B4-BE49-F238E27FC236}">
                <a16:creationId xmlns:a16="http://schemas.microsoft.com/office/drawing/2014/main" id="{F40506E1-49BF-4E2C-867E-DD165033D9A2}"/>
              </a:ext>
            </a:extLst>
          </p:cNvPr>
          <p:cNvSpPr txBox="1"/>
          <p:nvPr/>
        </p:nvSpPr>
        <p:spPr>
          <a:xfrm>
            <a:off x="4750944" y="5632062"/>
            <a:ext cx="961271"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a:solidFill>
                  <a:srgbClr val="202120"/>
                </a:solidFill>
                <a:latin typeface="Source Sans Pro SemiBold"/>
                <a:ea typeface="Source Sans Pro SemiBold"/>
                <a:cs typeface="Source Sans Pro SemiBold"/>
                <a:sym typeface="Source Sans Pro SemiBold"/>
              </a:rPr>
              <a:t>1095-B Launch</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139" name="Google Shape;265;p4">
            <a:extLst>
              <a:ext uri="{FF2B5EF4-FFF2-40B4-BE49-F238E27FC236}">
                <a16:creationId xmlns:a16="http://schemas.microsoft.com/office/drawing/2014/main" id="{3305B279-8592-4D1D-98B8-74FDEBE18BA2}"/>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
        <p:nvSpPr>
          <p:cNvPr id="101" name="Google Shape;400;p7">
            <a:extLst>
              <a:ext uri="{FF2B5EF4-FFF2-40B4-BE49-F238E27FC236}">
                <a16:creationId xmlns:a16="http://schemas.microsoft.com/office/drawing/2014/main" id="{5D09AC74-D545-42BC-9233-210827ED8C7A}"/>
              </a:ext>
            </a:extLst>
          </p:cNvPr>
          <p:cNvSpPr/>
          <p:nvPr/>
        </p:nvSpPr>
        <p:spPr>
          <a:xfrm>
            <a:off x="1544601" y="2152762"/>
            <a:ext cx="2022547" cy="273741"/>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a:solidFill>
                  <a:srgbClr val="FDFFFD"/>
                </a:solidFill>
                <a:latin typeface="Source Sans Pro"/>
                <a:ea typeface="Source Sans Pro"/>
                <a:cs typeface="Source Sans Pro"/>
                <a:sym typeface="Source Sans Pro"/>
              </a:rPr>
              <a:t>1095-B: I</a:t>
            </a:r>
            <a:r>
              <a:rPr lang="en-US" sz="850" b="0" i="0" u="none" strike="noStrike" cap="none">
                <a:solidFill>
                  <a:srgbClr val="FDFFFD"/>
                </a:solidFill>
                <a:latin typeface="Source Sans Pro"/>
                <a:ea typeface="Source Sans Pro"/>
                <a:cs typeface="Source Sans Pro"/>
                <a:sym typeface="Source Sans Pro"/>
              </a:rPr>
              <a:t>dentify Change Management or Communications Plan</a:t>
            </a:r>
            <a:endParaRPr sz="850" b="0" i="0" u="none" strike="noStrike" cap="none">
              <a:solidFill>
                <a:srgbClr val="000000"/>
              </a:solidFill>
              <a:latin typeface="Source Sans Pro"/>
              <a:ea typeface="Source Sans Pro"/>
              <a:cs typeface="Source Sans Pro"/>
              <a:sym typeface="Source Sans Pro"/>
            </a:endParaRPr>
          </a:p>
        </p:txBody>
      </p:sp>
      <p:sp>
        <p:nvSpPr>
          <p:cNvPr id="141" name="Google Shape;401;p7">
            <a:extLst>
              <a:ext uri="{FF2B5EF4-FFF2-40B4-BE49-F238E27FC236}">
                <a16:creationId xmlns:a16="http://schemas.microsoft.com/office/drawing/2014/main" id="{B561264F-CCB6-41F7-9DBE-B472E0646DD9}"/>
              </a:ext>
            </a:extLst>
          </p:cNvPr>
          <p:cNvSpPr/>
          <p:nvPr/>
        </p:nvSpPr>
        <p:spPr>
          <a:xfrm>
            <a:off x="1535126" y="2450271"/>
            <a:ext cx="3040613" cy="15222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850">
                <a:solidFill>
                  <a:srgbClr val="FDFFFD"/>
                </a:solidFill>
                <a:latin typeface="Source Sans Pro"/>
                <a:ea typeface="Source Sans Pro"/>
                <a:cs typeface="Source Sans Pro"/>
                <a:sym typeface="Source Sans Pro"/>
              </a:rPr>
              <a:t>1095-B: Legal Review</a:t>
            </a:r>
            <a:endParaRPr sz="850" b="0" i="0" u="none" strike="noStrike" cap="none">
              <a:solidFill>
                <a:srgbClr val="000000"/>
              </a:solidFill>
              <a:latin typeface="Source Sans Pro"/>
              <a:ea typeface="Source Sans Pro"/>
              <a:cs typeface="Source Sans Pro"/>
              <a:sym typeface="Source Sans Pro"/>
            </a:endParaRPr>
          </a:p>
        </p:txBody>
      </p:sp>
      <p:sp>
        <p:nvSpPr>
          <p:cNvPr id="144" name="Google Shape;401;p7">
            <a:extLst>
              <a:ext uri="{FF2B5EF4-FFF2-40B4-BE49-F238E27FC236}">
                <a16:creationId xmlns:a16="http://schemas.microsoft.com/office/drawing/2014/main" id="{2ED9E7BD-8385-4424-B502-6EFA3D305DEB}"/>
              </a:ext>
            </a:extLst>
          </p:cNvPr>
          <p:cNvSpPr/>
          <p:nvPr/>
        </p:nvSpPr>
        <p:spPr>
          <a:xfrm>
            <a:off x="1541835" y="2662910"/>
            <a:ext cx="3033905" cy="172723"/>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850">
                <a:solidFill>
                  <a:srgbClr val="FDFFFD"/>
                </a:solidFill>
                <a:latin typeface="Source Sans Pro"/>
                <a:ea typeface="Source Sans Pro"/>
                <a:cs typeface="Source Sans Pro"/>
                <a:sym typeface="Source Sans Pro"/>
              </a:rPr>
              <a:t>1095-B: Handover </a:t>
            </a:r>
            <a:r>
              <a:rPr lang="en-US" sz="850" b="0" i="0" u="none" strike="noStrike" cap="none">
                <a:solidFill>
                  <a:srgbClr val="FDFFFD"/>
                </a:solidFill>
                <a:latin typeface="Source Sans Pro"/>
                <a:ea typeface="Source Sans Pro"/>
                <a:cs typeface="Source Sans Pro"/>
                <a:sym typeface="Source Sans Pro"/>
              </a:rPr>
              <a:t>plan</a:t>
            </a:r>
            <a:r>
              <a:rPr lang="en-US" sz="850">
                <a:solidFill>
                  <a:srgbClr val="FDFFFD"/>
                </a:solidFill>
                <a:latin typeface="Source Sans Pro"/>
                <a:ea typeface="Source Sans Pro"/>
                <a:cs typeface="Source Sans Pro"/>
                <a:sym typeface="Source Sans Pro"/>
              </a:rPr>
              <a:t> </a:t>
            </a:r>
            <a:r>
              <a:rPr lang="en-US" sz="850" b="0" i="0" u="none" strike="noStrike" cap="none">
                <a:solidFill>
                  <a:srgbClr val="FDFFFD"/>
                </a:solidFill>
                <a:latin typeface="Source Sans Pro"/>
                <a:ea typeface="Source Sans Pro"/>
                <a:cs typeface="Source Sans Pro"/>
                <a:sym typeface="Source Sans Pro"/>
              </a:rPr>
              <a:t> - Prepare for launch</a:t>
            </a:r>
            <a:endParaRPr sz="850" b="0" i="0" u="none" strike="noStrike" cap="none">
              <a:solidFill>
                <a:srgbClr val="000000"/>
              </a:solidFill>
              <a:latin typeface="Source Sans Pro"/>
              <a:ea typeface="Source Sans Pro"/>
              <a:cs typeface="Source Sans Pro"/>
              <a:sym typeface="Source Sans Pro"/>
            </a:endParaRPr>
          </a:p>
        </p:txBody>
      </p:sp>
      <p:sp>
        <p:nvSpPr>
          <p:cNvPr id="145" name="Google Shape;401;p7">
            <a:extLst>
              <a:ext uri="{FF2B5EF4-FFF2-40B4-BE49-F238E27FC236}">
                <a16:creationId xmlns:a16="http://schemas.microsoft.com/office/drawing/2014/main" id="{AA70F4E2-3470-4660-B1DF-34EEDED55B4B}"/>
              </a:ext>
            </a:extLst>
          </p:cNvPr>
          <p:cNvSpPr/>
          <p:nvPr/>
        </p:nvSpPr>
        <p:spPr>
          <a:xfrm>
            <a:off x="1549130" y="3113978"/>
            <a:ext cx="5033897" cy="185071"/>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850">
                <a:solidFill>
                  <a:srgbClr val="FDFFFD"/>
                </a:solidFill>
                <a:latin typeface="Source Sans Pro"/>
                <a:ea typeface="Source Sans Pro"/>
                <a:cs typeface="Source Sans Pro"/>
                <a:sym typeface="Source Sans Pro"/>
              </a:rPr>
              <a:t>1095-B: Opt-in follow up</a:t>
            </a:r>
            <a:endParaRPr sz="850" b="0" i="0" u="none" strike="noStrike" cap="none">
              <a:solidFill>
                <a:srgbClr val="000000"/>
              </a:solidFill>
              <a:latin typeface="Source Sans Pro"/>
              <a:ea typeface="Source Sans Pro"/>
              <a:cs typeface="Source Sans Pro"/>
              <a:sym typeface="Source Sans Pro"/>
            </a:endParaRPr>
          </a:p>
        </p:txBody>
      </p:sp>
      <p:sp>
        <p:nvSpPr>
          <p:cNvPr id="146" name="Google Shape;401;p7">
            <a:extLst>
              <a:ext uri="{FF2B5EF4-FFF2-40B4-BE49-F238E27FC236}">
                <a16:creationId xmlns:a16="http://schemas.microsoft.com/office/drawing/2014/main" id="{6E9D4680-6D78-4BA7-962C-B8B48CD4412C}"/>
              </a:ext>
            </a:extLst>
          </p:cNvPr>
          <p:cNvSpPr/>
          <p:nvPr/>
        </p:nvSpPr>
        <p:spPr>
          <a:xfrm>
            <a:off x="1549786" y="2882613"/>
            <a:ext cx="3038006" cy="17722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850">
                <a:solidFill>
                  <a:srgbClr val="FDFFFD"/>
                </a:solidFill>
                <a:latin typeface="Source Sans Pro"/>
                <a:ea typeface="Source Sans Pro"/>
                <a:cs typeface="Source Sans Pro"/>
                <a:sym typeface="Source Sans Pro"/>
              </a:rPr>
              <a:t>1095-B: Spanish translation docs</a:t>
            </a:r>
            <a:endParaRPr sz="850" b="0" i="0" u="none" strike="noStrike" cap="none">
              <a:solidFill>
                <a:srgbClr val="000000"/>
              </a:solidFill>
              <a:latin typeface="Source Sans Pro"/>
              <a:ea typeface="Source Sans Pro"/>
              <a:cs typeface="Source Sans Pro"/>
              <a:sym typeface="Source Sans Pro"/>
            </a:endParaRPr>
          </a:p>
        </p:txBody>
      </p:sp>
      <p:sp>
        <p:nvSpPr>
          <p:cNvPr id="147" name="Google Shape;413;p7">
            <a:extLst>
              <a:ext uri="{FF2B5EF4-FFF2-40B4-BE49-F238E27FC236}">
                <a16:creationId xmlns:a16="http://schemas.microsoft.com/office/drawing/2014/main" id="{52A2FF36-5358-4C2E-B858-30E1783D5AC7}"/>
              </a:ext>
            </a:extLst>
          </p:cNvPr>
          <p:cNvSpPr/>
          <p:nvPr/>
        </p:nvSpPr>
        <p:spPr>
          <a:xfrm>
            <a:off x="7588372" y="3392970"/>
            <a:ext cx="3884312" cy="290913"/>
          </a:xfrm>
          <a:prstGeom prst="rect">
            <a:avLst/>
          </a:prstGeom>
          <a:solidFill>
            <a:srgbClr val="0365B9"/>
          </a:solidFill>
          <a:ln w="38100" cap="flat" cmpd="sng">
            <a:solidFill>
              <a:schemeClr val="lt1"/>
            </a:solidFill>
            <a:prstDash val="sysDot"/>
            <a:round/>
            <a:headEnd type="none" w="sm" len="sm"/>
            <a:tailEnd type="none" w="sm" len="sm"/>
          </a:ln>
        </p:spPr>
        <p:txBody>
          <a:bodyPr spcFirstLastPara="1" wrap="square" lIns="60950" tIns="60925" rIns="60950" bIns="60925" anchor="ctr" anchorCtr="0">
            <a:noAutofit/>
          </a:bodyPr>
          <a:lstStyle/>
          <a:p>
            <a:r>
              <a:rPr lang="en-US" sz="850">
                <a:solidFill>
                  <a:srgbClr val="FDFFFD"/>
                </a:solidFill>
                <a:latin typeface="Source Sans Pro"/>
                <a:ea typeface="Source Sans Pro"/>
                <a:sym typeface="Source Sans Pro"/>
              </a:rPr>
              <a:t>1095-B wayfinding	</a:t>
            </a:r>
            <a:endParaRPr lang="en-US"/>
          </a:p>
        </p:txBody>
      </p:sp>
      <p:sp>
        <p:nvSpPr>
          <p:cNvPr id="148" name="Google Shape;413;p7">
            <a:extLst>
              <a:ext uri="{FF2B5EF4-FFF2-40B4-BE49-F238E27FC236}">
                <a16:creationId xmlns:a16="http://schemas.microsoft.com/office/drawing/2014/main" id="{C23BB196-E0C4-4A92-9F30-560DECF6F597}"/>
              </a:ext>
            </a:extLst>
          </p:cNvPr>
          <p:cNvSpPr/>
          <p:nvPr/>
        </p:nvSpPr>
        <p:spPr>
          <a:xfrm>
            <a:off x="7595537" y="3744853"/>
            <a:ext cx="2867205" cy="290913"/>
          </a:xfrm>
          <a:prstGeom prst="rect">
            <a:avLst/>
          </a:prstGeom>
          <a:solidFill>
            <a:srgbClr val="0365B9"/>
          </a:solidFill>
          <a:ln w="38100" cap="flat" cmpd="sng">
            <a:solidFill>
              <a:schemeClr val="lt1"/>
            </a:solidFill>
            <a:prstDash val="sysDot"/>
            <a:round/>
            <a:headEnd type="none" w="sm" len="sm"/>
            <a:tailEnd type="none" w="sm" len="sm"/>
          </a:ln>
        </p:spPr>
        <p:txBody>
          <a:bodyPr spcFirstLastPara="1" wrap="square" lIns="60950" tIns="60925" rIns="60950" bIns="60925" anchor="ctr" anchorCtr="0">
            <a:noAutofit/>
          </a:bodyPr>
          <a:lstStyle/>
          <a:p>
            <a:r>
              <a:rPr lang="en-US" sz="850">
                <a:solidFill>
                  <a:srgbClr val="FDFFFD"/>
                </a:solidFill>
                <a:latin typeface="Source Sans Pro"/>
                <a:ea typeface="Source Sans Pro"/>
                <a:sym typeface="Source Sans Pro"/>
              </a:rPr>
              <a:t>Design for opt-in	</a:t>
            </a:r>
            <a:endParaRPr lang="en-US"/>
          </a:p>
        </p:txBody>
      </p:sp>
    </p:spTree>
    <p:extLst>
      <p:ext uri="{BB962C8B-B14F-4D97-AF65-F5344CB8AC3E}">
        <p14:creationId xmlns:p14="http://schemas.microsoft.com/office/powerpoint/2010/main" val="3972437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710A9AC-54F5-49DC-A7BD-C965E66336E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 name="think-cell Slide" r:id="rId5" imgW="395" imgH="396" progId="TCLayout.ActiveDocument.1">
                  <p:embed/>
                </p:oleObj>
              </mc:Choice>
              <mc:Fallback>
                <p:oleObj name="think-cell Slide" r:id="rId5" imgW="395" imgH="396" progId="TCLayout.ActiveDocument.1">
                  <p:embed/>
                  <p:pic>
                    <p:nvPicPr>
                      <p:cNvPr id="5" name="Object 4" hidden="1">
                        <a:extLst>
                          <a:ext uri="{FF2B5EF4-FFF2-40B4-BE49-F238E27FC236}">
                            <a16:creationId xmlns:a16="http://schemas.microsoft.com/office/drawing/2014/main" id="{3710A9AC-54F5-49DC-A7BD-C965E66336E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72" name="Google Shape;572;p12"/>
          <p:cNvSpPr txBox="1">
            <a:spLocks noGrp="1"/>
          </p:cNvSpPr>
          <p:nvPr>
            <p:ph type="title"/>
          </p:nvPr>
        </p:nvSpPr>
        <p:spPr>
          <a:xfrm>
            <a:off x="416519" y="750806"/>
            <a:ext cx="7929317" cy="1012585"/>
          </a:xfrm>
          <a:prstGeom prst="rect">
            <a:avLst/>
          </a:prstGeom>
          <a:noFill/>
          <a:ln>
            <a:noFill/>
          </a:ln>
        </p:spPr>
        <p:txBody>
          <a:bodyPr spcFirstLastPara="1" wrap="square" lIns="0" tIns="0" rIns="0" bIns="0" anchor="t" anchorCtr="0">
            <a:noAutofit/>
          </a:bodyPr>
          <a:lstStyle/>
          <a:p>
            <a:r>
              <a:rPr lang="en-US" sz="2800"/>
              <a:t>We continued to monitor 1095-B developments leading to launch and post-MVP build</a:t>
            </a:r>
          </a:p>
        </p:txBody>
      </p:sp>
      <p:sp>
        <p:nvSpPr>
          <p:cNvPr id="573" name="Google Shape;573;p1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16</a:t>
            </a:fld>
            <a:endParaRPr sz="1200" b="0" i="0" u="none" strike="noStrike" cap="none">
              <a:solidFill>
                <a:srgbClr val="8A8A8A"/>
              </a:solidFill>
              <a:latin typeface="Source Sans Pro"/>
              <a:ea typeface="Source Sans Pro"/>
              <a:cs typeface="Source Sans Pro"/>
              <a:sym typeface="Source Sans Pro"/>
            </a:endParaRPr>
          </a:p>
        </p:txBody>
      </p:sp>
      <p:sp>
        <p:nvSpPr>
          <p:cNvPr id="579" name="Google Shape;579;p12"/>
          <p:cNvSpPr txBox="1"/>
          <p:nvPr/>
        </p:nvSpPr>
        <p:spPr>
          <a:xfrm>
            <a:off x="420624" y="1773936"/>
            <a:ext cx="4551426" cy="1486561"/>
          </a:xfrm>
          <a:prstGeom prst="rect">
            <a:avLst/>
          </a:prstGeom>
          <a:noFill/>
          <a:ln>
            <a:noFill/>
          </a:ln>
        </p:spPr>
        <p:txBody>
          <a:bodyPr spcFirstLastPara="1" wrap="square" lIns="0" tIns="0" rIns="0" bIns="0" anchor="t" anchorCtr="0">
            <a:spAutoFit/>
          </a:bodyPr>
          <a:lstStyle/>
          <a:p>
            <a:pPr>
              <a:lnSpc>
                <a:spcPct val="115000"/>
              </a:lnSpc>
              <a:buClr>
                <a:schemeClr val="dk2"/>
              </a:buClr>
              <a:buSzPts val="1400"/>
            </a:pPr>
            <a:r>
              <a:rPr lang="en-US" sz="1200" b="0" i="0" strike="noStrike" cap="none">
                <a:solidFill>
                  <a:schemeClr val="tx1"/>
                </a:solidFill>
                <a:latin typeface="PT Serif"/>
                <a:ea typeface="PT Serif"/>
                <a:cs typeface="PT Serif"/>
                <a:sym typeface="PT Serif"/>
                <a:hlinkClick r:id="rId7"/>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PM team to f/u on VA 508 </a:t>
            </a:r>
            <a:r>
              <a:rPr lang="en-US" sz="1200">
                <a:solidFill>
                  <a:srgbClr val="8F8F8F"/>
                </a:solidFill>
                <a:latin typeface="PT Serif"/>
                <a:ea typeface="PT Serif"/>
                <a:cs typeface="PT Serif"/>
                <a:sym typeface="PT Serif"/>
              </a:rPr>
              <a:t>a</a:t>
            </a:r>
            <a:r>
              <a:rPr lang="en-US" sz="1200" b="0" i="0" strike="noStrike" cap="none">
                <a:solidFill>
                  <a:srgbClr val="8F8F8F"/>
                </a:solidFill>
                <a:latin typeface="PT Serif"/>
                <a:ea typeface="PT Serif"/>
                <a:cs typeface="PT Serif"/>
                <a:sym typeface="PT Serif"/>
              </a:rPr>
              <a:t>ccessibility ticket</a:t>
            </a:r>
            <a:endParaRPr lang="en-US" sz="1200" b="0" i="0" strike="noStrike" cap="none">
              <a:solidFill>
                <a:srgbClr val="8F8F8F"/>
              </a:solidFill>
              <a:latin typeface="PT Serif"/>
              <a:ea typeface="PT Serif"/>
              <a:cs typeface="PT Serif"/>
            </a:endParaRPr>
          </a:p>
          <a:p>
            <a:pPr>
              <a:lnSpc>
                <a:spcPct val="115000"/>
              </a:lnSpc>
              <a:buClr>
                <a:schemeClr val="dk2"/>
              </a:buClr>
              <a:buSzPts val="1400"/>
            </a:pPr>
            <a:r>
              <a:rPr lang="en-US" sz="1200" b="0" i="0" strike="noStrike" cap="none">
                <a:solidFill>
                  <a:schemeClr val="tx1"/>
                </a:solidFill>
                <a:latin typeface="PT Serif"/>
                <a:ea typeface="PT Serif"/>
                <a:cs typeface="PT Serif"/>
                <a:sym typeface="PT Serif"/>
                <a:hlinkClick r:id="rId8"/>
              </a:rPr>
              <a:t>User Story</a:t>
            </a:r>
            <a:r>
              <a:rPr lang="en-US" sz="1200" b="0" i="0" strike="noStrike" cap="none">
                <a:solidFill>
                  <a:schemeClr val="tx1"/>
                </a:solidFill>
                <a:latin typeface="PT Serif"/>
                <a:ea typeface="PT Serif"/>
                <a:cs typeface="PT Serif"/>
                <a:sym typeface="PT Serif"/>
              </a:rPr>
              <a:t>: </a:t>
            </a:r>
            <a:r>
              <a:rPr lang="en-US" sz="1200">
                <a:solidFill>
                  <a:srgbClr val="8F8F8F"/>
                </a:solidFill>
                <a:latin typeface="PT Serif"/>
                <a:ea typeface="PT Serif"/>
                <a:cs typeface="PT Serif"/>
                <a:sym typeface="PT Serif"/>
              </a:rPr>
              <a:t>PM team to f/u on VA profile ticket for opt-in</a:t>
            </a:r>
            <a:endParaRPr lang="en-US" sz="1200">
              <a:solidFill>
                <a:srgbClr val="8F8F8F"/>
              </a:solidFill>
              <a:latin typeface="PT Serif"/>
              <a:ea typeface="PT Serif"/>
              <a:cs typeface="PT Serif"/>
            </a:endParaRPr>
          </a:p>
          <a:p>
            <a:pPr>
              <a:lnSpc>
                <a:spcPct val="115000"/>
              </a:lnSpc>
              <a:buClr>
                <a:schemeClr val="dk2"/>
              </a:buClr>
              <a:buSzPts val="1400"/>
            </a:pPr>
            <a:r>
              <a:rPr lang="en-US" sz="1200" b="0" i="0" strike="noStrike" cap="none">
                <a:solidFill>
                  <a:schemeClr val="tx1"/>
                </a:solidFill>
                <a:latin typeface="PT Serif"/>
                <a:ea typeface="PT Serif"/>
                <a:cs typeface="PT Serif"/>
                <a:sym typeface="PT Serif"/>
                <a:hlinkClick r:id="rId9"/>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PM team to f/u on HEC legal review</a:t>
            </a:r>
            <a:endParaRPr lang="en-US" sz="1200" b="0" i="0" strike="noStrike" cap="none">
              <a:solidFill>
                <a:srgbClr val="8F8F8F"/>
              </a:solidFill>
              <a:latin typeface="PT Serif"/>
              <a:ea typeface="PT Serif"/>
              <a:cs typeface="PT Serif"/>
            </a:endParaRPr>
          </a:p>
          <a:p>
            <a:pPr>
              <a:lnSpc>
                <a:spcPct val="115000"/>
              </a:lnSpc>
              <a:buClr>
                <a:schemeClr val="dk2"/>
              </a:buClr>
              <a:buSzPts val="1400"/>
            </a:pPr>
            <a:r>
              <a:rPr lang="en-US" sz="1200" b="0" i="0" strike="noStrike" cap="none">
                <a:solidFill>
                  <a:schemeClr val="tx1"/>
                </a:solidFill>
                <a:latin typeface="PT Serif"/>
                <a:ea typeface="PT Serif"/>
                <a:cs typeface="PT Serif"/>
                <a:sym typeface="PT Serif"/>
                <a:hlinkClick r:id="rId10"/>
              </a:rPr>
              <a:t>User Story</a:t>
            </a:r>
            <a:r>
              <a:rPr lang="en-US" sz="1200" b="0" i="0" strike="noStrike" cap="none">
                <a:solidFill>
                  <a:schemeClr val="tx1"/>
                </a:solidFill>
                <a:latin typeface="PT Serif"/>
                <a:ea typeface="PT Serif"/>
                <a:cs typeface="PT Serif"/>
                <a:sym typeface="PT Serif"/>
              </a:rPr>
              <a:t>: </a:t>
            </a:r>
            <a:r>
              <a:rPr lang="en-US" sz="1200">
                <a:solidFill>
                  <a:srgbClr val="8F8F8F"/>
                </a:solidFill>
                <a:latin typeface="PT Serif"/>
                <a:ea typeface="PT Serif"/>
                <a:cs typeface="PT Serif"/>
                <a:sym typeface="PT Serif"/>
              </a:rPr>
              <a:t>PM team to f/u on documents for Spanish translation</a:t>
            </a:r>
            <a:endParaRPr lang="en-US" sz="1200">
              <a:solidFill>
                <a:srgbClr val="8F8F8F"/>
              </a:solidFill>
              <a:latin typeface="PT Serif"/>
              <a:ea typeface="PT Serif"/>
              <a:cs typeface="PT Serif"/>
            </a:endParaRPr>
          </a:p>
          <a:p>
            <a:pPr>
              <a:lnSpc>
                <a:spcPct val="115000"/>
              </a:lnSpc>
              <a:buClr>
                <a:schemeClr val="dk2"/>
              </a:buClr>
              <a:buSzPts val="1400"/>
            </a:pPr>
            <a:r>
              <a:rPr lang="en-US" sz="1200" b="0" i="0" strike="noStrike" cap="none">
                <a:solidFill>
                  <a:schemeClr val="tx1"/>
                </a:solidFill>
                <a:latin typeface="PT Serif"/>
                <a:ea typeface="PT Serif"/>
                <a:cs typeface="PT Serif"/>
                <a:sym typeface="PT Serif"/>
                <a:hlinkClick r:id="rId11"/>
              </a:rPr>
              <a:t>User Story</a:t>
            </a:r>
            <a:r>
              <a:rPr lang="en-US" sz="1200" b="0" i="0" strike="noStrike" cap="none">
                <a:solidFill>
                  <a:schemeClr val="tx1"/>
                </a:solidFill>
                <a:latin typeface="PT Serif"/>
                <a:ea typeface="PT Serif"/>
                <a:cs typeface="PT Serif"/>
                <a:sym typeface="PT Serif"/>
              </a:rPr>
              <a:t>: </a:t>
            </a:r>
            <a:r>
              <a:rPr lang="en-US" sz="1200">
                <a:solidFill>
                  <a:srgbClr val="8F8F8F"/>
                </a:solidFill>
                <a:latin typeface="PT Serif"/>
                <a:ea typeface="PT Serif"/>
                <a:cs typeface="PT Serif"/>
                <a:sym typeface="PT Serif"/>
              </a:rPr>
              <a:t>C</a:t>
            </a:r>
            <a:r>
              <a:rPr lang="en-US" sz="1200" b="0" i="0" strike="noStrike" cap="none">
                <a:solidFill>
                  <a:srgbClr val="8F8F8F"/>
                </a:solidFill>
                <a:latin typeface="PT Serif"/>
                <a:ea typeface="PT Serif"/>
                <a:cs typeface="PT Serif"/>
                <a:sym typeface="PT Serif"/>
              </a:rPr>
              <a:t>ollaboration cycle: Staging </a:t>
            </a:r>
            <a:r>
              <a:rPr lang="en-US" sz="1200">
                <a:solidFill>
                  <a:srgbClr val="8F8F8F"/>
                </a:solidFill>
                <a:latin typeface="PT Serif"/>
                <a:ea typeface="PT Serif"/>
                <a:cs typeface="PT Serif"/>
                <a:sym typeface="PT Serif"/>
              </a:rPr>
              <a:t>r</a:t>
            </a:r>
            <a:r>
              <a:rPr lang="en-US" sz="1200" b="0" i="0" strike="noStrike" cap="none">
                <a:solidFill>
                  <a:srgbClr val="8F8F8F"/>
                </a:solidFill>
                <a:latin typeface="PT Serif"/>
                <a:ea typeface="PT Serif"/>
                <a:cs typeface="PT Serif"/>
                <a:sym typeface="PT Serif"/>
              </a:rPr>
              <a:t>eview</a:t>
            </a:r>
            <a:endParaRPr lang="en-US" sz="1200" b="0" i="0" strike="noStrike" cap="none">
              <a:solidFill>
                <a:srgbClr val="8F8F8F"/>
              </a:solidFill>
              <a:latin typeface="PT Serif"/>
              <a:ea typeface="PT Serif"/>
              <a:cs typeface="PT Serif"/>
            </a:endParaRPr>
          </a:p>
          <a:p>
            <a:pPr>
              <a:lnSpc>
                <a:spcPct val="115000"/>
              </a:lnSpc>
              <a:buClr>
                <a:schemeClr val="dk2"/>
              </a:buClr>
              <a:buSzPts val="1400"/>
            </a:pPr>
            <a:r>
              <a:rPr lang="en-US" sz="1200" b="0" i="0" strike="noStrike" cap="none">
                <a:solidFill>
                  <a:schemeClr val="tx1"/>
                </a:solidFill>
                <a:latin typeface="PT Serif"/>
                <a:ea typeface="PT Serif"/>
                <a:cs typeface="PT Serif"/>
                <a:sym typeface="PT Serif"/>
                <a:hlinkClick r:id="rId12"/>
              </a:rPr>
              <a:t>User Story</a:t>
            </a:r>
            <a:r>
              <a:rPr lang="en-US" sz="1200" b="0" i="0" strike="noStrike" cap="none">
                <a:solidFill>
                  <a:schemeClr val="tx1"/>
                </a:solidFill>
                <a:latin typeface="PT Serif"/>
                <a:ea typeface="PT Serif"/>
                <a:cs typeface="PT Serif"/>
                <a:sym typeface="PT Serif"/>
              </a:rPr>
              <a:t>: </a:t>
            </a:r>
            <a:r>
              <a:rPr lang="en-US" sz="1200">
                <a:solidFill>
                  <a:srgbClr val="8F8F8F"/>
                </a:solidFill>
                <a:latin typeface="PT Serif"/>
                <a:ea typeface="PT Serif"/>
                <a:cs typeface="PT Serif"/>
                <a:sym typeface="PT Serif"/>
              </a:rPr>
              <a:t>1095-B Team staging review accessibility checklist</a:t>
            </a:r>
            <a:endParaRPr lang="en-US" sz="1200">
              <a:solidFill>
                <a:srgbClr val="8F8F8F"/>
              </a:solidFill>
              <a:latin typeface="PT Serif"/>
              <a:ea typeface="PT Serif"/>
              <a:cs typeface="PT Serif"/>
            </a:endParaRPr>
          </a:p>
          <a:p>
            <a:pPr>
              <a:lnSpc>
                <a:spcPct val="115000"/>
              </a:lnSpc>
              <a:buClr>
                <a:schemeClr val="dk2"/>
              </a:buClr>
              <a:buSzPts val="1400"/>
            </a:pPr>
            <a:r>
              <a:rPr lang="en-US" sz="1200" b="0" i="0" strike="noStrike" cap="none">
                <a:solidFill>
                  <a:schemeClr val="tx1"/>
                </a:solidFill>
                <a:latin typeface="PT Serif"/>
                <a:ea typeface="PT Serif"/>
                <a:cs typeface="PT Serif"/>
                <a:sym typeface="PT Serif"/>
                <a:hlinkClick r:id="rId13"/>
              </a:rPr>
              <a:t>User Story</a:t>
            </a:r>
            <a:r>
              <a:rPr lang="en-US" sz="1200" b="0" i="0" strike="noStrike" cap="none">
                <a:solidFill>
                  <a:schemeClr val="tx1"/>
                </a:solidFill>
                <a:latin typeface="PT Serif"/>
                <a:ea typeface="PT Serif"/>
                <a:cs typeface="PT Serif"/>
                <a:sym typeface="PT Serif"/>
              </a:rPr>
              <a:t>: </a:t>
            </a:r>
            <a:r>
              <a:rPr lang="en-US" sz="1200">
                <a:solidFill>
                  <a:srgbClr val="8F8F8F"/>
                </a:solidFill>
                <a:latin typeface="PT Serif"/>
                <a:ea typeface="PT Serif"/>
                <a:cs typeface="PT Serif"/>
                <a:sym typeface="PT Serif"/>
              </a:rPr>
              <a:t>Collaboration cycle: Analytics implementation</a:t>
            </a:r>
            <a:endParaRPr lang="en-US" sz="1200">
              <a:solidFill>
                <a:srgbClr val="8F8F8F"/>
              </a:solidFill>
              <a:latin typeface="PT Serif"/>
              <a:ea typeface="PT Serif"/>
              <a:cs typeface="PT Serif"/>
            </a:endParaRPr>
          </a:p>
        </p:txBody>
      </p:sp>
      <p:grpSp>
        <p:nvGrpSpPr>
          <p:cNvPr id="2" name="Google Shape;602;p14">
            <a:extLst>
              <a:ext uri="{FF2B5EF4-FFF2-40B4-BE49-F238E27FC236}">
                <a16:creationId xmlns:a16="http://schemas.microsoft.com/office/drawing/2014/main" id="{E445D490-D726-40C5-B04D-B87A388E9339}"/>
              </a:ext>
            </a:extLst>
          </p:cNvPr>
          <p:cNvGrpSpPr/>
          <p:nvPr/>
        </p:nvGrpSpPr>
        <p:grpSpPr>
          <a:xfrm>
            <a:off x="410431" y="309109"/>
            <a:ext cx="5150524" cy="369094"/>
            <a:chOff x="410431" y="309109"/>
            <a:chExt cx="5150524" cy="369094"/>
          </a:xfrm>
        </p:grpSpPr>
        <p:sp>
          <p:nvSpPr>
            <p:cNvPr id="13" name="Google Shape;603;p14">
              <a:extLst>
                <a:ext uri="{FF2B5EF4-FFF2-40B4-BE49-F238E27FC236}">
                  <a16:creationId xmlns:a16="http://schemas.microsoft.com/office/drawing/2014/main" id="{8589A355-6709-46C4-9E8D-20EBC64C96B2}"/>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Arial"/>
                  <a:cs typeface="Arial"/>
                </a:rPr>
                <a:t>1</a:t>
              </a:r>
            </a:p>
          </p:txBody>
        </p:sp>
        <p:sp>
          <p:nvSpPr>
            <p:cNvPr id="14" name="Google Shape;604;p14">
              <a:extLst>
                <a:ext uri="{FF2B5EF4-FFF2-40B4-BE49-F238E27FC236}">
                  <a16:creationId xmlns:a16="http://schemas.microsoft.com/office/drawing/2014/main" id="{8A017AD3-D1D6-485C-A326-F88A08E5D18A}"/>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PRODUCT</a:t>
              </a:r>
              <a:endParaRPr lang="en-US"/>
            </a:p>
          </p:txBody>
        </p:sp>
      </p:grpSp>
      <p:sp>
        <p:nvSpPr>
          <p:cNvPr id="3" name="Google Shape;470;p9">
            <a:extLst>
              <a:ext uri="{FF2B5EF4-FFF2-40B4-BE49-F238E27FC236}">
                <a16:creationId xmlns:a16="http://schemas.microsoft.com/office/drawing/2014/main" id="{70028C8A-C6FA-4CD2-92DD-340A37231D5E}"/>
              </a:ext>
            </a:extLst>
          </p:cNvPr>
          <p:cNvSpPr txBox="1"/>
          <p:nvPr/>
        </p:nvSpPr>
        <p:spPr>
          <a:xfrm>
            <a:off x="10862275" y="6408650"/>
            <a:ext cx="778550" cy="27695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1095-B</a:t>
            </a:r>
            <a:endParaRPr lang="en-US"/>
          </a:p>
        </p:txBody>
      </p:sp>
      <p:sp>
        <p:nvSpPr>
          <p:cNvPr id="18" name="Google Shape;641;p16">
            <a:extLst>
              <a:ext uri="{FF2B5EF4-FFF2-40B4-BE49-F238E27FC236}">
                <a16:creationId xmlns:a16="http://schemas.microsoft.com/office/drawing/2014/main" id="{A4455F1E-5439-4739-93B5-E2C39007984E}"/>
              </a:ext>
            </a:extLst>
          </p:cNvPr>
          <p:cNvSpPr txBox="1"/>
          <p:nvPr/>
        </p:nvSpPr>
        <p:spPr>
          <a:xfrm>
            <a:off x="7572376" y="6109251"/>
            <a:ext cx="4298182" cy="276959"/>
          </a:xfrm>
          <a:prstGeom prst="rect">
            <a:avLst/>
          </a:prstGeom>
          <a:noFill/>
          <a:ln>
            <a:noFill/>
          </a:ln>
        </p:spPr>
        <p:txBody>
          <a:bodyPr spcFirstLastPara="1" wrap="square" lIns="91425" tIns="45700" rIns="91425" bIns="45700" anchor="t" anchorCtr="0">
            <a:spAutoFit/>
          </a:bodyPr>
          <a:lstStyle/>
          <a:p>
            <a:pPr lvl="1" algn="r">
              <a:buSzPts val="1400"/>
            </a:pPr>
            <a:r>
              <a:rPr lang="en-US" sz="1200">
                <a:latin typeface="Source Sans Pro"/>
                <a:ea typeface="Source Sans Pro"/>
                <a:hlinkClick r:id="rId14"/>
              </a:rPr>
              <a:t>508 Ticket </a:t>
            </a:r>
            <a:r>
              <a:rPr lang="en-US" sz="1200">
                <a:latin typeface="Source Sans Pro"/>
                <a:ea typeface="Source Sans Pro"/>
              </a:rPr>
              <a:t>, </a:t>
            </a:r>
            <a:r>
              <a:rPr lang="en-US" sz="1200">
                <a:latin typeface="Source Sans Pro"/>
                <a:ea typeface="Source Sans Pro"/>
                <a:hlinkClick r:id="rId15"/>
              </a:rPr>
              <a:t>VA Profile opt-in ticket</a:t>
            </a:r>
            <a:r>
              <a:rPr lang="en-US" sz="1200">
                <a:latin typeface="Source Sans Pro"/>
                <a:ea typeface="Source Sans Pro"/>
              </a:rPr>
              <a:t>, </a:t>
            </a:r>
            <a:r>
              <a:rPr lang="en-US" sz="1200">
                <a:latin typeface="Source Sans Pro"/>
                <a:ea typeface="Source Sans Pro"/>
                <a:hlinkClick r:id="rId16"/>
              </a:rPr>
              <a:t>1095-B updates 5.3.22</a:t>
            </a:r>
            <a:endParaRPr lang="en-US" sz="1200" b="0" i="0" strike="noStrike" cap="none">
              <a:solidFill>
                <a:srgbClr val="000000"/>
              </a:solidFill>
              <a:latin typeface="Source Sans Pro"/>
              <a:ea typeface="Source Sans Pro"/>
              <a:sym typeface="Arial"/>
            </a:endParaRPr>
          </a:p>
        </p:txBody>
      </p:sp>
      <p:sp>
        <p:nvSpPr>
          <p:cNvPr id="15" name="Google Shape;265;p4">
            <a:extLst>
              <a:ext uri="{FF2B5EF4-FFF2-40B4-BE49-F238E27FC236}">
                <a16:creationId xmlns:a16="http://schemas.microsoft.com/office/drawing/2014/main" id="{A69F2796-D409-4020-B225-9A19785217FB}"/>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
        <p:nvSpPr>
          <p:cNvPr id="4" name="TextBox 3">
            <a:extLst>
              <a:ext uri="{FF2B5EF4-FFF2-40B4-BE49-F238E27FC236}">
                <a16:creationId xmlns:a16="http://schemas.microsoft.com/office/drawing/2014/main" id="{126A681D-212E-5C5B-27C0-362EF49D1904}"/>
              </a:ext>
            </a:extLst>
          </p:cNvPr>
          <p:cNvSpPr txBox="1"/>
          <p:nvPr/>
        </p:nvSpPr>
        <p:spPr>
          <a:xfrm>
            <a:off x="3465837" y="3673607"/>
            <a:ext cx="5260325" cy="1815882"/>
          </a:xfrm>
          <a:prstGeom prst="rect">
            <a:avLst/>
          </a:prstGeom>
          <a:noFill/>
          <a:ln>
            <a:solidFill>
              <a:schemeClr val="tx1">
                <a:lumMod val="10000"/>
                <a:lumOff val="9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chemeClr val="accent2"/>
              </a:buClr>
              <a:buSzPct val="75000"/>
            </a:pPr>
            <a:r>
              <a:rPr lang="en-US" b="1">
                <a:latin typeface="PT Serif"/>
              </a:rPr>
              <a:t>Updates on launch and opt-in blockers</a:t>
            </a:r>
            <a:r>
              <a:rPr lang="en-US">
                <a:latin typeface="PT Serif"/>
              </a:rPr>
              <a:t>:</a:t>
            </a:r>
          </a:p>
          <a:p>
            <a:pPr>
              <a:buClr>
                <a:schemeClr val="accent2"/>
              </a:buClr>
              <a:buSzPct val="75000"/>
            </a:pPr>
            <a:endParaRPr lang="en-US">
              <a:latin typeface="PT Serif"/>
            </a:endParaRPr>
          </a:p>
          <a:p>
            <a:pPr marL="285750" indent="-285750">
              <a:buClr>
                <a:schemeClr val="accent2"/>
              </a:buClr>
              <a:buSzPct val="75000"/>
              <a:buFont typeface="Wingdings" panose="05000000000000000000" pitchFamily="2" charset="2"/>
              <a:buChar char="§"/>
            </a:pPr>
            <a:r>
              <a:rPr lang="en-US">
                <a:latin typeface="PT Serif"/>
              </a:rPr>
              <a:t>Still awaiting full legal approval from OGC (4.29.22)</a:t>
            </a:r>
          </a:p>
          <a:p>
            <a:pPr marL="285750" indent="-285750">
              <a:buClr>
                <a:schemeClr val="accent2"/>
              </a:buClr>
              <a:buSzPct val="75000"/>
              <a:buFont typeface="Wingdings" panose="05000000000000000000" pitchFamily="2" charset="2"/>
              <a:buChar char="§"/>
            </a:pPr>
            <a:r>
              <a:rPr lang="en-US">
                <a:latin typeface="PT Serif"/>
              </a:rPr>
              <a:t>VA Profile ticket with Nazmul Alam and he has not been free to update ticket to push forward (4.28.22)</a:t>
            </a:r>
          </a:p>
          <a:p>
            <a:pPr marL="285750" indent="-285750">
              <a:buClr>
                <a:schemeClr val="accent2"/>
              </a:buClr>
              <a:buSzPct val="75000"/>
              <a:buFont typeface="Wingdings" panose="05000000000000000000" pitchFamily="2" charset="2"/>
              <a:buChar char="§"/>
            </a:pPr>
            <a:r>
              <a:rPr lang="en-US">
                <a:latin typeface="PT Serif"/>
              </a:rPr>
              <a:t>VA 508 office has passed ticket to Mr. Sheehan for guidance (4.26.22)</a:t>
            </a:r>
          </a:p>
          <a:p>
            <a:pPr marL="285750" indent="-285750">
              <a:buClr>
                <a:schemeClr val="accent2"/>
              </a:buClr>
              <a:buSzPct val="75000"/>
              <a:buFont typeface="Wingdings" panose="05000000000000000000" pitchFamily="2" charset="2"/>
              <a:buChar char="§"/>
            </a:pPr>
            <a:r>
              <a:rPr lang="en-US">
                <a:latin typeface="PT Serif"/>
              </a:rPr>
              <a:t>Awaiting Spanish translation (4.29.22)</a:t>
            </a:r>
          </a:p>
        </p:txBody>
      </p:sp>
    </p:spTree>
    <p:extLst>
      <p:ext uri="{BB962C8B-B14F-4D97-AF65-F5344CB8AC3E}">
        <p14:creationId xmlns:p14="http://schemas.microsoft.com/office/powerpoint/2010/main" val="170308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9944BA5-58B4-490C-B2A2-09063358B27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6" name="think-cell Slide" r:id="rId4" imgW="395" imgH="396" progId="TCLayout.ActiveDocument.1">
                  <p:embed/>
                </p:oleObj>
              </mc:Choice>
              <mc:Fallback>
                <p:oleObj name="think-cell Slide" r:id="rId4" imgW="395" imgH="396" progId="TCLayout.ActiveDocument.1">
                  <p:embed/>
                  <p:pic>
                    <p:nvPicPr>
                      <p:cNvPr id="5" name="Object 4" hidden="1">
                        <a:extLst>
                          <a:ext uri="{FF2B5EF4-FFF2-40B4-BE49-F238E27FC236}">
                            <a16:creationId xmlns:a16="http://schemas.microsoft.com/office/drawing/2014/main" id="{09944BA5-58B4-490C-B2A2-09063358B27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D5921D8-9182-46DA-BF73-3160B3589AF0}"/>
              </a:ext>
            </a:extLst>
          </p:cNvPr>
          <p:cNvSpPr>
            <a:spLocks noGrp="1"/>
          </p:cNvSpPr>
          <p:nvPr>
            <p:ph type="title"/>
          </p:nvPr>
        </p:nvSpPr>
        <p:spPr>
          <a:xfrm>
            <a:off x="302632" y="372559"/>
            <a:ext cx="8057103" cy="1325563"/>
          </a:xfrm>
          <a:noFill/>
        </p:spPr>
        <p:txBody>
          <a:bodyPr vert="horz"/>
          <a:lstStyle/>
          <a:p>
            <a:r>
              <a:rPr lang="en-GB"/>
              <a:t>Blockers for 1095-B launch</a:t>
            </a:r>
          </a:p>
        </p:txBody>
      </p:sp>
      <p:graphicFrame>
        <p:nvGraphicFramePr>
          <p:cNvPr id="23" name="Google Shape;930;p28">
            <a:extLst>
              <a:ext uri="{FF2B5EF4-FFF2-40B4-BE49-F238E27FC236}">
                <a16:creationId xmlns:a16="http://schemas.microsoft.com/office/drawing/2014/main" id="{F4A84191-3BFB-48AA-A343-19DE4EA3891C}"/>
              </a:ext>
            </a:extLst>
          </p:cNvPr>
          <p:cNvGraphicFramePr/>
          <p:nvPr>
            <p:extLst>
              <p:ext uri="{D42A27DB-BD31-4B8C-83A1-F6EECF244321}">
                <p14:modId xmlns:p14="http://schemas.microsoft.com/office/powerpoint/2010/main" val="3779192706"/>
              </p:ext>
            </p:extLst>
          </p:nvPr>
        </p:nvGraphicFramePr>
        <p:xfrm>
          <a:off x="407023" y="1041535"/>
          <a:ext cx="11360001" cy="1718939"/>
        </p:xfrm>
        <a:graphic>
          <a:graphicData uri="http://schemas.openxmlformats.org/drawingml/2006/table">
            <a:tbl>
              <a:tblPr>
                <a:noFill/>
                <a:tableStyleId>{1F4BC13E-62C9-4DB2-9D77-78E559E1D0AC}</a:tableStyleId>
              </a:tblPr>
              <a:tblGrid>
                <a:gridCol w="1102731">
                  <a:extLst>
                    <a:ext uri="{9D8B030D-6E8A-4147-A177-3AD203B41FA5}">
                      <a16:colId xmlns:a16="http://schemas.microsoft.com/office/drawing/2014/main" val="20000"/>
                    </a:ext>
                  </a:extLst>
                </a:gridCol>
                <a:gridCol w="1337243">
                  <a:extLst>
                    <a:ext uri="{9D8B030D-6E8A-4147-A177-3AD203B41FA5}">
                      <a16:colId xmlns:a16="http://schemas.microsoft.com/office/drawing/2014/main" val="20001"/>
                    </a:ext>
                  </a:extLst>
                </a:gridCol>
                <a:gridCol w="3656770">
                  <a:extLst>
                    <a:ext uri="{9D8B030D-6E8A-4147-A177-3AD203B41FA5}">
                      <a16:colId xmlns:a16="http://schemas.microsoft.com/office/drawing/2014/main" val="1745807836"/>
                    </a:ext>
                  </a:extLst>
                </a:gridCol>
                <a:gridCol w="1086580">
                  <a:extLst>
                    <a:ext uri="{9D8B030D-6E8A-4147-A177-3AD203B41FA5}">
                      <a16:colId xmlns:a16="http://schemas.microsoft.com/office/drawing/2014/main" val="20002"/>
                    </a:ext>
                  </a:extLst>
                </a:gridCol>
                <a:gridCol w="626873">
                  <a:extLst>
                    <a:ext uri="{9D8B030D-6E8A-4147-A177-3AD203B41FA5}">
                      <a16:colId xmlns:a16="http://schemas.microsoft.com/office/drawing/2014/main" val="20004"/>
                    </a:ext>
                  </a:extLst>
                </a:gridCol>
                <a:gridCol w="3549804">
                  <a:extLst>
                    <a:ext uri="{9D8B030D-6E8A-4147-A177-3AD203B41FA5}">
                      <a16:colId xmlns:a16="http://schemas.microsoft.com/office/drawing/2014/main" val="20005"/>
                    </a:ext>
                  </a:extLst>
                </a:gridCol>
              </a:tblGrid>
              <a:tr h="401289">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BLOCKER</a:t>
                      </a:r>
                      <a:endParaRPr/>
                    </a:p>
                  </a:txBody>
                  <a:tcPr marL="24375" marR="91450"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OWNED BY</a:t>
                      </a:r>
                      <a:endParaRPr/>
                    </a:p>
                  </a:txBody>
                  <a:tcPr marL="24375"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ACTION NEEDED</a:t>
                      </a:r>
                      <a:endParaRPr sz="1100" b="1" i="0" u="none" strike="noStrike" cap="none">
                        <a:solidFill>
                          <a:schemeClr val="accent1"/>
                        </a:solidFill>
                        <a:latin typeface="Source Sans Pro Semibold"/>
                        <a:ea typeface="Source Sans Pro Semibold"/>
                        <a:sym typeface="Arial"/>
                      </a:endParaRPr>
                    </a:p>
                  </a:txBody>
                  <a:tcPr marL="24375"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DATE</a:t>
                      </a:r>
                    </a:p>
                    <a:p>
                      <a:pPr marL="0" marR="0" lvl="0" indent="0" algn="l" rtl="0">
                        <a:lnSpc>
                          <a:spcPct val="100000"/>
                        </a:lnSpc>
                        <a:spcBef>
                          <a:spcPts val="0"/>
                        </a:spcBef>
                        <a:spcAft>
                          <a:spcPts val="0"/>
                        </a:spcAft>
                        <a:buSzPts val="900"/>
                        <a:buFont typeface="Arial"/>
                        <a:buNone/>
                      </a:pPr>
                      <a:r>
                        <a:rPr lang="en-US" sz="1100" b="1" i="0" u="none" strike="noStrike" cap="none">
                          <a:solidFill>
                            <a:schemeClr val="accent1"/>
                          </a:solidFill>
                          <a:latin typeface="Source Sans Pro Semibold"/>
                          <a:ea typeface="Source Sans Pro Semibold"/>
                        </a:rPr>
                        <a:t>ENTERED</a:t>
                      </a:r>
                      <a:endParaRPr lang="en-US" sz="1100"/>
                    </a:p>
                  </a:txBody>
                  <a:tcPr marL="24375" marR="24375" marT="24375" marB="2437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a:p>
                  </a:txBody>
                  <a:tcPr marL="24375"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a:p>
                  </a:txBody>
                  <a:tcPr marL="91450" marR="24375" marT="24375" marB="243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68990">
                <a:tc>
                  <a:txBody>
                    <a:bodyPr/>
                    <a:lstStyle/>
                    <a:p>
                      <a:pPr marL="0" lvl="0" indent="0" algn="l">
                        <a:lnSpc>
                          <a:spcPct val="100000"/>
                        </a:lnSpc>
                        <a:spcBef>
                          <a:spcPts val="0"/>
                        </a:spcBef>
                        <a:spcAft>
                          <a:spcPts val="0"/>
                        </a:spcAft>
                        <a:buNone/>
                      </a:pPr>
                      <a:r>
                        <a:rPr lang="en-US" sz="1200" b="0" u="none" strike="noStrike" cap="none">
                          <a:solidFill>
                            <a:schemeClr val="dk2"/>
                          </a:solidFill>
                          <a:latin typeface="Source Sans Pro Semibold"/>
                          <a:ea typeface="Source Sans Pro"/>
                          <a:cs typeface="Source Sans Pro"/>
                        </a:rPr>
                        <a:t>Legal review</a:t>
                      </a:r>
                      <a:endParaRPr sz="1200" b="0" u="none" strike="noStrike" cap="none">
                        <a:solidFill>
                          <a:schemeClr val="dk2"/>
                        </a:solidFill>
                        <a:latin typeface="Source Sans Pro Semibold"/>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Tarsha Tremble (Business Owner)</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600"/>
                        </a:spcAft>
                        <a:buClr>
                          <a:srgbClr val="000000"/>
                        </a:buClr>
                        <a:buSzTx/>
                        <a:buFont typeface="Wingdings" panose="020B0604020202020204" pitchFamily="34" charset="0"/>
                        <a:buChar char="§"/>
                        <a:tabLst/>
                        <a:defRPr/>
                      </a:pPr>
                      <a:r>
                        <a:rPr lang="en-US" sz="1200" u="none" strike="noStrike" cap="none">
                          <a:solidFill>
                            <a:schemeClr val="dk2"/>
                          </a:solidFill>
                          <a:latin typeface="Source Sans Pro"/>
                          <a:ea typeface="Source Sans Pro"/>
                          <a:cs typeface="Source Sans Pro"/>
                        </a:rPr>
                        <a:t>Business Owner is seeking a POC with the Office of General Counsel to understand requirements for legal review and timeline</a:t>
                      </a:r>
                      <a:endParaRPr lang="en-US" sz="1200" u="none" strike="noStrike" cap="none">
                        <a:solidFill>
                          <a:schemeClr val="dk2"/>
                        </a:solidFill>
                        <a:latin typeface="Source Sans Pro"/>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Sprint 3 - </a:t>
                      </a:r>
                    </a:p>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3/2/22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sz="1200" u="none" strike="noStrike" cap="none">
                          <a:solidFill>
                            <a:schemeClr val="dk2"/>
                          </a:solidFill>
                          <a:latin typeface="Source Sans Pro"/>
                          <a:ea typeface="Source Sans Pro"/>
                          <a:cs typeface="Source Sans Pro"/>
                        </a:rPr>
                        <a:t>Team is awaiting further word on legal review after follow up from Chris Johnson</a:t>
                      </a:r>
                      <a:endParaRPr lang="en-US" sz="1200" u="none" strike="noStrike" cap="none">
                        <a:solidFill>
                          <a:schemeClr val="dk2"/>
                        </a:solidFill>
                        <a:latin typeface="Source Sans Pro"/>
                        <a:ea typeface="Source Sans Pro"/>
                        <a:cs typeface="Source Sans Pro"/>
                        <a:sym typeface="Source Sans Pro"/>
                      </a:endParaRPr>
                    </a:p>
                  </a:txBody>
                  <a:tcPr marL="91450"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3591679"/>
                  </a:ext>
                </a:extLst>
              </a:tr>
              <a:tr h="0">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PDF Accessibility </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Tarsha Tremble (Business Owner)</a:t>
                      </a:r>
                      <a:endParaRPr lang="en-US" sz="1200" u="none" strike="noStrike" cap="none">
                        <a:solidFill>
                          <a:schemeClr val="dk2"/>
                        </a:solidFill>
                        <a:latin typeface="Source Sans Pro"/>
                        <a:ea typeface="Source Sans Pro"/>
                        <a:cs typeface="Source Sans Pro"/>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Arial"/>
                        <a:buChar char="•"/>
                      </a:pPr>
                      <a:r>
                        <a:rPr lang="en-US" sz="1200" b="0" i="0" u="none" strike="noStrike" cap="none" noProof="0">
                          <a:solidFill>
                            <a:schemeClr val="dk2"/>
                          </a:solidFill>
                        </a:rPr>
                        <a:t>Team received PDF from IRS, but PDF is still not accessible once it is populated with data</a:t>
                      </a:r>
                      <a:endParaRPr sz="1200" b="0" i="0" u="none" strike="noStrike" cap="none" noProof="0">
                        <a:solidFill>
                          <a:schemeClr val="dk2"/>
                        </a:solidFill>
                        <a:sym typeface="Source Sans Pro"/>
                      </a:endParaRPr>
                    </a:p>
                  </a:txBody>
                  <a:tcPr marL="24375" marR="1828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200" u="none" strike="noStrike" cap="none">
                          <a:solidFill>
                            <a:schemeClr val="dk2"/>
                          </a:solidFill>
                          <a:latin typeface="Source Sans Pro"/>
                          <a:ea typeface="Source Sans Pro"/>
                          <a:cs typeface="Source Sans Pro"/>
                        </a:rPr>
                        <a:t>Sprint 3 – 3/3/22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lvl="0" indent="0" algn="l">
                        <a:lnSpc>
                          <a:spcPct val="100000"/>
                        </a:lnSpc>
                        <a:spcBef>
                          <a:spcPts val="1000"/>
                        </a:spcBef>
                        <a:spcAft>
                          <a:spcPts val="0"/>
                        </a:spcAft>
                        <a:buClr>
                          <a:srgbClr val="000000"/>
                        </a:buClr>
                        <a:buNone/>
                      </a:pPr>
                      <a:r>
                        <a:rPr lang="en-US" sz="1200" b="0" i="0" u="none" strike="noStrike" cap="none" noProof="0">
                          <a:solidFill>
                            <a:schemeClr val="dk2"/>
                          </a:solidFill>
                        </a:rPr>
                        <a:t>Team is awaiting further word from 508 office</a:t>
                      </a:r>
                      <a:endParaRPr lang="en-US" sz="1200" b="0" i="0" u="none" strike="noStrike" cap="none" noProof="0">
                        <a:solidFill>
                          <a:schemeClr val="dk2"/>
                        </a:solidFill>
                        <a:sym typeface="Source Sans Pro"/>
                      </a:endParaRPr>
                    </a:p>
                  </a:txBody>
                  <a:tcPr marL="91450" marR="24375" marT="91450" marB="914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8798524"/>
                  </a:ext>
                </a:extLst>
              </a:tr>
            </a:tbl>
          </a:graphicData>
        </a:graphic>
      </p:graphicFrame>
      <p:sp>
        <p:nvSpPr>
          <p:cNvPr id="28" name="Oval 27">
            <a:extLst>
              <a:ext uri="{FF2B5EF4-FFF2-40B4-BE49-F238E27FC236}">
                <a16:creationId xmlns:a16="http://schemas.microsoft.com/office/drawing/2014/main" id="{6C1475B9-0D65-4E9C-A1BE-5280DA459F1D}"/>
              </a:ext>
            </a:extLst>
          </p:cNvPr>
          <p:cNvSpPr/>
          <p:nvPr/>
        </p:nvSpPr>
        <p:spPr>
          <a:xfrm>
            <a:off x="7739276" y="1627427"/>
            <a:ext cx="176721" cy="1834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693;p20">
            <a:extLst>
              <a:ext uri="{FF2B5EF4-FFF2-40B4-BE49-F238E27FC236}">
                <a16:creationId xmlns:a16="http://schemas.microsoft.com/office/drawing/2014/main" id="{F173D14F-C60A-49C7-A3F4-A50D97410ED9}"/>
              </a:ext>
            </a:extLst>
          </p:cNvPr>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17</a:t>
            </a:fld>
            <a:endParaRPr>
              <a:latin typeface="Source Sans Pro"/>
              <a:ea typeface="Source Sans Pro"/>
              <a:cs typeface="Source Sans Pro"/>
              <a:sym typeface="Source Sans Pro"/>
            </a:endParaRPr>
          </a:p>
        </p:txBody>
      </p:sp>
      <p:sp>
        <p:nvSpPr>
          <p:cNvPr id="6" name="Google Shape;695;p20">
            <a:extLst>
              <a:ext uri="{FF2B5EF4-FFF2-40B4-BE49-F238E27FC236}">
                <a16:creationId xmlns:a16="http://schemas.microsoft.com/office/drawing/2014/main" id="{27A3C5F9-CE7F-4416-9B0D-9A54A7CAF05D}"/>
              </a:ext>
            </a:extLst>
          </p:cNvPr>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algn="r"/>
            <a:r>
              <a:rPr lang="en-US" sz="1200">
                <a:solidFill>
                  <a:srgbClr val="747C74"/>
                </a:solidFill>
                <a:latin typeface="Source Sans Pro"/>
                <a:ea typeface="Source Sans Pro"/>
              </a:rPr>
              <a:t>1095-B Blockers</a:t>
            </a:r>
          </a:p>
        </p:txBody>
      </p:sp>
      <p:sp>
        <p:nvSpPr>
          <p:cNvPr id="10" name="Oval 9">
            <a:extLst>
              <a:ext uri="{FF2B5EF4-FFF2-40B4-BE49-F238E27FC236}">
                <a16:creationId xmlns:a16="http://schemas.microsoft.com/office/drawing/2014/main" id="{1E2A4B75-E524-EFA9-4532-F0B3FBEAAAA7}"/>
              </a:ext>
            </a:extLst>
          </p:cNvPr>
          <p:cNvSpPr/>
          <p:nvPr/>
        </p:nvSpPr>
        <p:spPr>
          <a:xfrm>
            <a:off x="7739276" y="2341008"/>
            <a:ext cx="176721" cy="1834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oogle Shape;265;p4">
            <a:extLst>
              <a:ext uri="{FF2B5EF4-FFF2-40B4-BE49-F238E27FC236}">
                <a16:creationId xmlns:a16="http://schemas.microsoft.com/office/drawing/2014/main" id="{310E8EDF-3DCE-4E8C-A0F1-A5D04B3C72F3}"/>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4114424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9944BA5-58B4-490C-B2A2-09063358B27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0" name="think-cell Slide" r:id="rId4" imgW="395" imgH="396" progId="TCLayout.ActiveDocument.1">
                  <p:embed/>
                </p:oleObj>
              </mc:Choice>
              <mc:Fallback>
                <p:oleObj name="think-cell Slide" r:id="rId4" imgW="395" imgH="396" progId="TCLayout.ActiveDocument.1">
                  <p:embed/>
                  <p:pic>
                    <p:nvPicPr>
                      <p:cNvPr id="5" name="Object 4" hidden="1">
                        <a:extLst>
                          <a:ext uri="{FF2B5EF4-FFF2-40B4-BE49-F238E27FC236}">
                            <a16:creationId xmlns:a16="http://schemas.microsoft.com/office/drawing/2014/main" id="{09944BA5-58B4-490C-B2A2-09063358B27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D5921D8-9182-46DA-BF73-3160B3589AF0}"/>
              </a:ext>
            </a:extLst>
          </p:cNvPr>
          <p:cNvSpPr>
            <a:spLocks noGrp="1"/>
          </p:cNvSpPr>
          <p:nvPr>
            <p:ph type="title"/>
          </p:nvPr>
        </p:nvSpPr>
        <p:spPr>
          <a:xfrm>
            <a:off x="252781" y="372559"/>
            <a:ext cx="11889369" cy="613124"/>
          </a:xfrm>
        </p:spPr>
        <p:txBody>
          <a:bodyPr vert="horz"/>
          <a:lstStyle/>
          <a:p>
            <a:r>
              <a:rPr lang="en-GB"/>
              <a:t>1095-B Remaining actions, with external dependencies</a:t>
            </a:r>
          </a:p>
        </p:txBody>
      </p:sp>
      <p:sp>
        <p:nvSpPr>
          <p:cNvPr id="3" name="Slide Number Placeholder 2">
            <a:extLst>
              <a:ext uri="{FF2B5EF4-FFF2-40B4-BE49-F238E27FC236}">
                <a16:creationId xmlns:a16="http://schemas.microsoft.com/office/drawing/2014/main" id="{C21DDB4A-434A-49A0-BBD9-20F3079D2A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graphicFrame>
        <p:nvGraphicFramePr>
          <p:cNvPr id="23" name="Google Shape;930;p28">
            <a:extLst>
              <a:ext uri="{FF2B5EF4-FFF2-40B4-BE49-F238E27FC236}">
                <a16:creationId xmlns:a16="http://schemas.microsoft.com/office/drawing/2014/main" id="{F4A84191-3BFB-48AA-A343-19DE4EA3891C}"/>
              </a:ext>
            </a:extLst>
          </p:cNvPr>
          <p:cNvGraphicFramePr/>
          <p:nvPr>
            <p:extLst>
              <p:ext uri="{D42A27DB-BD31-4B8C-83A1-F6EECF244321}">
                <p14:modId xmlns:p14="http://schemas.microsoft.com/office/powerpoint/2010/main" val="955680472"/>
              </p:ext>
            </p:extLst>
          </p:nvPr>
        </p:nvGraphicFramePr>
        <p:xfrm>
          <a:off x="427741" y="938708"/>
          <a:ext cx="11357557" cy="5347449"/>
        </p:xfrm>
        <a:graphic>
          <a:graphicData uri="http://schemas.openxmlformats.org/drawingml/2006/table">
            <a:tbl>
              <a:tblPr>
                <a:noFill/>
                <a:tableStyleId>{1F4BC13E-62C9-4DB2-9D77-78E559E1D0AC}</a:tableStyleId>
              </a:tblPr>
              <a:tblGrid>
                <a:gridCol w="1453564">
                  <a:extLst>
                    <a:ext uri="{9D8B030D-6E8A-4147-A177-3AD203B41FA5}">
                      <a16:colId xmlns:a16="http://schemas.microsoft.com/office/drawing/2014/main" val="20000"/>
                    </a:ext>
                  </a:extLst>
                </a:gridCol>
                <a:gridCol w="860533">
                  <a:extLst>
                    <a:ext uri="{9D8B030D-6E8A-4147-A177-3AD203B41FA5}">
                      <a16:colId xmlns:a16="http://schemas.microsoft.com/office/drawing/2014/main" val="20001"/>
                    </a:ext>
                  </a:extLst>
                </a:gridCol>
                <a:gridCol w="5209189">
                  <a:extLst>
                    <a:ext uri="{9D8B030D-6E8A-4147-A177-3AD203B41FA5}">
                      <a16:colId xmlns:a16="http://schemas.microsoft.com/office/drawing/2014/main" val="1745807836"/>
                    </a:ext>
                  </a:extLst>
                </a:gridCol>
                <a:gridCol w="1202120">
                  <a:extLst>
                    <a:ext uri="{9D8B030D-6E8A-4147-A177-3AD203B41FA5}">
                      <a16:colId xmlns:a16="http://schemas.microsoft.com/office/drawing/2014/main" val="2769067313"/>
                    </a:ext>
                  </a:extLst>
                </a:gridCol>
                <a:gridCol w="2632151">
                  <a:extLst>
                    <a:ext uri="{9D8B030D-6E8A-4147-A177-3AD203B41FA5}">
                      <a16:colId xmlns:a16="http://schemas.microsoft.com/office/drawing/2014/main" val="2844485727"/>
                    </a:ext>
                  </a:extLst>
                </a:gridCol>
              </a:tblGrid>
              <a:tr h="421417">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ITEM</a:t>
                      </a:r>
                      <a:endParaRPr sz="1100"/>
                    </a:p>
                  </a:txBody>
                  <a:tcPr marL="0" marR="91450" marT="2437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8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rPr>
                        <a:t>WORK STREAM</a:t>
                      </a:r>
                      <a:endParaRPr sz="1100" b="1" i="0" u="none" strike="noStrike" cap="none">
                        <a:solidFill>
                          <a:schemeClr val="accent1"/>
                        </a:solidFill>
                        <a:latin typeface="Source Sans Pro Semibold"/>
                        <a:ea typeface="Source Sans Pro Semibold"/>
                      </a:endParaRPr>
                    </a:p>
                  </a:txBody>
                  <a:tcPr marL="0" marR="24375" marT="2437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ACTION NEEDED</a:t>
                      </a:r>
                      <a:endParaRPr sz="1100" b="1" i="0" u="none" strike="noStrike" cap="none">
                        <a:solidFill>
                          <a:schemeClr val="accent1"/>
                        </a:solidFill>
                        <a:latin typeface="Source Sans Pro Semibold"/>
                        <a:ea typeface="Source Sans Pro Semibold"/>
                        <a:sym typeface="Arial"/>
                      </a:endParaRPr>
                    </a:p>
                  </a:txBody>
                  <a:tcPr marL="0" marR="24375" marT="2437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a:lnSpc>
                          <a:spcPct val="80000"/>
                        </a:lnSpc>
                        <a:spcBef>
                          <a:spcPts val="0"/>
                        </a:spcBef>
                        <a:spcAft>
                          <a:spcPts val="0"/>
                        </a:spcAft>
                        <a:buNone/>
                      </a:pPr>
                      <a:r>
                        <a:rPr lang="en-US" sz="1100" b="1" i="0" u="none" strike="noStrike" cap="none">
                          <a:solidFill>
                            <a:schemeClr val="accent1"/>
                          </a:solidFill>
                          <a:latin typeface="Source Sans Pro Semibold"/>
                          <a:ea typeface="Source Sans Pro Semibold"/>
                        </a:rPr>
                        <a:t>TARGET </a:t>
                      </a:r>
                    </a:p>
                    <a:p>
                      <a:pPr marL="0" marR="0" lvl="0" indent="0" algn="l">
                        <a:lnSpc>
                          <a:spcPct val="80000"/>
                        </a:lnSpc>
                        <a:spcBef>
                          <a:spcPts val="0"/>
                        </a:spcBef>
                        <a:spcAft>
                          <a:spcPts val="0"/>
                        </a:spcAft>
                        <a:buNone/>
                      </a:pPr>
                      <a:r>
                        <a:rPr lang="en-US" sz="1100" b="1" i="0" u="none" strike="noStrike" cap="none">
                          <a:solidFill>
                            <a:schemeClr val="accent1"/>
                          </a:solidFill>
                          <a:latin typeface="Source Sans Pro Semibold"/>
                          <a:ea typeface="Source Sans Pro Semibold"/>
                        </a:rPr>
                        <a:t>COMPLETE DATE</a:t>
                      </a:r>
                      <a:endParaRPr sz="1100" b="1" i="0" u="none" strike="noStrike" cap="none">
                        <a:solidFill>
                          <a:schemeClr val="accent1"/>
                        </a:solidFill>
                        <a:latin typeface="Source Sans Pro Semibold"/>
                        <a:ea typeface="Source Sans Pro Semibold"/>
                        <a:sym typeface="Arial"/>
                      </a:endParaRPr>
                    </a:p>
                  </a:txBody>
                  <a:tcPr marL="0" marR="24375" marT="2437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a:lnSpc>
                          <a:spcPct val="114999"/>
                        </a:lnSpc>
                        <a:spcBef>
                          <a:spcPts val="0"/>
                        </a:spcBef>
                        <a:spcAft>
                          <a:spcPts val="0"/>
                        </a:spcAft>
                        <a:buNone/>
                      </a:pPr>
                      <a:r>
                        <a:rPr lang="en-US" sz="1100" b="1" i="0" u="none" strike="noStrike" cap="none">
                          <a:solidFill>
                            <a:schemeClr val="accent1"/>
                          </a:solidFill>
                          <a:latin typeface="Source Sans Pro Semibold"/>
                          <a:ea typeface="Source Sans Pro Semibold"/>
                        </a:rPr>
                        <a:t>PREREQUISITE</a:t>
                      </a:r>
                      <a:endParaRPr sz="1100" b="1" i="0" u="none" strike="noStrike" cap="none">
                        <a:solidFill>
                          <a:schemeClr val="accent1"/>
                        </a:solidFill>
                        <a:latin typeface="Source Sans Pro Semibold"/>
                        <a:ea typeface="Source Sans Pro Semibold"/>
                        <a:sym typeface="Arial"/>
                      </a:endParaRPr>
                    </a:p>
                  </a:txBody>
                  <a:tcPr marL="0" marR="24375" marT="2437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61304">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Tech refinements</a:t>
                      </a:r>
                      <a:r>
                        <a:rPr lang="en-US" sz="1050" b="0" u="none" strike="noStrike" cap="none">
                          <a:solidFill>
                            <a:schemeClr val="dk2"/>
                          </a:solidFill>
                          <a:latin typeface="Source Sans Pro Semibold"/>
                          <a:ea typeface="Source Sans Pro"/>
                          <a:cs typeface="Source Sans Pro"/>
                        </a:rPr>
                        <a:t> </a:t>
                      </a:r>
                    </a:p>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&amp; testing</a:t>
                      </a:r>
                      <a:endParaRPr sz="1050" b="0" u="none" strike="noStrike" cap="none">
                        <a:solidFill>
                          <a:schemeClr val="dk2"/>
                        </a:solidFill>
                        <a:latin typeface="Source Sans Pro Semibold"/>
                        <a:ea typeface="Source Sans Pro"/>
                        <a:cs typeface="Source Sans Pro"/>
                        <a:sym typeface="Source Sans Pro"/>
                      </a:endParaRPr>
                    </a:p>
                  </a:txBody>
                  <a:tcPr marL="0"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Tech</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Update backend and react widget as needed based on staging review and UAT feedback</a:t>
                      </a:r>
                    </a:p>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Build out and conduct testing</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rPr>
                        <a:t>TBD</a:t>
                      </a:r>
                      <a:endParaRPr lang="en-US">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Font typeface="Arial" panose="020B0604020202020204" pitchFamily="34" charset="0"/>
                        <a:buNone/>
                      </a:pPr>
                      <a:r>
                        <a:rPr lang="en-US" sz="1050" u="none" strike="noStrike" cap="none">
                          <a:solidFill>
                            <a:schemeClr val="dk2"/>
                          </a:solidFill>
                          <a:latin typeface="Source Sans Pro"/>
                          <a:ea typeface="Source Sans Pro"/>
                          <a:cs typeface="Source Sans Pro"/>
                          <a:sym typeface="Source Sans Pro"/>
                        </a:rPr>
                        <a:t>Product </a:t>
                      </a:r>
                      <a:r>
                        <a:rPr lang="en-US" sz="1050" u="none" strike="noStrike" cap="none">
                          <a:solidFill>
                            <a:schemeClr val="dk2"/>
                          </a:solidFill>
                          <a:latin typeface="Source Sans Pro"/>
                          <a:ea typeface="Source Sans Pro"/>
                          <a:cs typeface="Source Sans Pro"/>
                        </a:rPr>
                        <a:t>dark launched</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501705"/>
                  </a:ext>
                </a:extLst>
              </a:tr>
              <a:tr h="816903">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UAT</a:t>
                      </a:r>
                      <a:endParaRPr sz="1050" b="0" u="none" strike="noStrike" cap="none">
                        <a:solidFill>
                          <a:schemeClr val="dk2"/>
                        </a:solidFill>
                        <a:latin typeface="Source Sans Pro Semibold"/>
                        <a:ea typeface="Source Sans Pro"/>
                        <a:cs typeface="Source Sans Pro"/>
                        <a:sym typeface="Source Sans Pro"/>
                      </a:endParaRPr>
                    </a:p>
                  </a:txBody>
                  <a:tcPr marL="0"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 &amp; Tech</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rPr>
                        <a:t>Follow Collaboration Cycle guidelines for UAT</a:t>
                      </a:r>
                      <a:endParaRPr lang="en-US" sz="1050" u="none" strike="noStrike" cap="none">
                        <a:solidFill>
                          <a:schemeClr val="dk2"/>
                        </a:solidFill>
                        <a:latin typeface="Source Sans Pro"/>
                        <a:ea typeface="Source Sans Pro"/>
                        <a:cs typeface="Source Sans Pro"/>
                        <a:sym typeface="Source Sans Pro"/>
                      </a:endParaRPr>
                    </a:p>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Identify Veterans within VA to conduct UAT, send access, and follow up to ensure testing complete</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Font typeface="Arial" panose="020B0604020202020204" pitchFamily="34" charset="0"/>
                        <a:buNone/>
                      </a:pPr>
                      <a:r>
                        <a:rPr lang="en-US" sz="1050" u="none" strike="noStrike" cap="none">
                          <a:solidFill>
                            <a:schemeClr val="dk2"/>
                          </a:solidFill>
                          <a:latin typeface="Source Sans Pro"/>
                          <a:ea typeface="Source Sans Pro"/>
                          <a:cs typeface="Source Sans Pro"/>
                        </a:rPr>
                        <a:t>TBD</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a:lnSpc>
                          <a:spcPct val="100000"/>
                        </a:lnSpc>
                        <a:spcBef>
                          <a:spcPts val="0"/>
                        </a:spcBef>
                        <a:spcAft>
                          <a:spcPts val="0"/>
                        </a:spcAft>
                        <a:buFont typeface="Arial" panose="020B0604020202020204" pitchFamily="34" charset="0"/>
                        <a:buNone/>
                      </a:pPr>
                      <a:r>
                        <a:rPr lang="en-US" sz="1050" u="none" strike="noStrike" cap="none">
                          <a:solidFill>
                            <a:schemeClr val="dk2"/>
                          </a:solidFill>
                          <a:latin typeface="Source Sans Pro"/>
                          <a:ea typeface="Source Sans Pro"/>
                          <a:cs typeface="Source Sans Pro"/>
                          <a:sym typeface="Source Sans Pro"/>
                        </a:rPr>
                        <a:t>Product </a:t>
                      </a:r>
                      <a:r>
                        <a:rPr lang="en-US" sz="1050" u="none" strike="noStrike" cap="none">
                          <a:solidFill>
                            <a:schemeClr val="dk2"/>
                          </a:solidFill>
                          <a:latin typeface="Source Sans Pro"/>
                          <a:ea typeface="Source Sans Pro"/>
                          <a:cs typeface="Source Sans Pro"/>
                        </a:rPr>
                        <a:t>dark launched</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4001478"/>
                  </a:ext>
                </a:extLst>
              </a:tr>
              <a:tr h="648335">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1095-B Opt-in</a:t>
                      </a:r>
                      <a:endParaRPr sz="1050" b="0" u="none" strike="noStrike" cap="none">
                        <a:solidFill>
                          <a:schemeClr val="dk2"/>
                        </a:solidFill>
                        <a:latin typeface="Source Sans Pro Semibold"/>
                        <a:ea typeface="Source Sans Pro"/>
                        <a:cs typeface="Source Sans Pro"/>
                        <a:sym typeface="Source Sans Pro"/>
                      </a:endParaRPr>
                    </a:p>
                  </a:txBody>
                  <a:tcPr marL="0"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20B0604020202020204" pitchFamily="34" charset="0"/>
                        <a:buChar char="§"/>
                        <a:tabLst/>
                        <a:defRPr/>
                      </a:pPr>
                      <a:r>
                        <a:rPr lang="en-US" sz="1050" u="none" strike="noStrike" cap="none">
                          <a:solidFill>
                            <a:schemeClr val="dk2"/>
                          </a:solidFill>
                          <a:latin typeface="Source Sans Pro"/>
                          <a:ea typeface="Source Sans Pro"/>
                          <a:cs typeface="Source Sans Pro"/>
                          <a:sym typeface="Source Sans Pro"/>
                        </a:rPr>
                        <a:t>Follow up with HEC and Profiles team to ensure opt-in is done</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20B0604020202020204" pitchFamily="34" charset="0"/>
                        <a:buChar char="§"/>
                        <a:tabLst/>
                        <a:defRPr/>
                      </a:pPr>
                      <a:r>
                        <a:rPr lang="en-US" sz="1050" u="none" strike="noStrike" cap="none">
                          <a:solidFill>
                            <a:schemeClr val="dk2"/>
                          </a:solidFill>
                          <a:latin typeface="Source Sans Pro"/>
                          <a:ea typeface="Source Sans Pro"/>
                          <a:cs typeface="Source Sans Pro"/>
                          <a:sym typeface="Source Sans Pro"/>
                        </a:rPr>
                        <a:t>Update draft communications and announcement plans, based on when opt-in will be launched</a:t>
                      </a:r>
                      <a:endParaRPr lang="en-US" sz="1050" u="none" strike="noStrike" cap="none">
                        <a:solidFill>
                          <a:srgbClr val="303A46"/>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April - May</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HEC and Profiles commitment to building opt-in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7724009"/>
                  </a:ext>
                </a:extLst>
              </a:tr>
              <a:tr h="337134">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rPr>
                        <a:t>Legal Review</a:t>
                      </a:r>
                      <a:endParaRPr sz="1050" b="0" u="none" strike="noStrike" cap="none">
                        <a:solidFill>
                          <a:schemeClr val="dk2"/>
                        </a:solidFill>
                        <a:latin typeface="Source Sans Pro Semibold"/>
                        <a:ea typeface="Source Sans Pro"/>
                        <a:cs typeface="Source Sans Pro"/>
                        <a:sym typeface="Source Sans Pro"/>
                      </a:endParaRPr>
                    </a:p>
                  </a:txBody>
                  <a:tcPr marL="0"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20B0604020202020204" pitchFamily="34" charset="0"/>
                        <a:buChar char="§"/>
                        <a:tabLst/>
                        <a:defRPr/>
                      </a:pPr>
                      <a:r>
                        <a:rPr lang="en-US" sz="1050" u="none" strike="noStrike" cap="none">
                          <a:solidFill>
                            <a:schemeClr val="dk2"/>
                          </a:solidFill>
                          <a:latin typeface="Source Sans Pro"/>
                          <a:ea typeface="Source Sans Pro"/>
                          <a:cs typeface="Source Sans Pro"/>
                        </a:rPr>
                        <a:t>Work with Tarsha to complete legal review</a:t>
                      </a:r>
                      <a:endParaRPr lang="en-US"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March – May</a:t>
                      </a:r>
                      <a:r>
                        <a:rPr lang="en-US" sz="1050" u="none" strike="noStrike" cap="none">
                          <a:solidFill>
                            <a:schemeClr val="dk2"/>
                          </a:solidFill>
                          <a:latin typeface="Source Sans Pro"/>
                          <a:ea typeface="Source Sans Pro"/>
                          <a:cs typeface="Source Sans Pro"/>
                        </a:rPr>
                        <a:t> </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POC name from Tarsha</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6028142"/>
                  </a:ext>
                </a:extLst>
              </a:tr>
              <a:tr h="648335">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Post Launch</a:t>
                      </a:r>
                      <a:r>
                        <a:rPr lang="en-US" sz="1050" b="0" u="none" strike="noStrike" cap="none">
                          <a:solidFill>
                            <a:schemeClr val="dk2"/>
                          </a:solidFill>
                          <a:latin typeface="Source Sans Pro Semibold"/>
                          <a:ea typeface="Source Sans Pro"/>
                          <a:cs typeface="Source Sans Pro"/>
                        </a:rPr>
                        <a:t> </a:t>
                      </a:r>
                    </a:p>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Check- In</a:t>
                      </a:r>
                      <a:endParaRPr sz="1050" b="0" u="none" strike="noStrike" cap="none">
                        <a:solidFill>
                          <a:schemeClr val="dk2"/>
                        </a:solidFill>
                        <a:latin typeface="Source Sans Pro Semibold"/>
                        <a:ea typeface="Source Sans Pro"/>
                        <a:cs typeface="Source Sans Pro"/>
                        <a:sym typeface="Source Sans Pro"/>
                      </a:endParaRPr>
                    </a:p>
                  </a:txBody>
                  <a:tcPr marL="0" marR="182875"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Complete Collaboration Cycle milestone to KPIs post launch</a:t>
                      </a:r>
                      <a:r>
                        <a:rPr lang="en-US" sz="1050" u="none" strike="noStrike" cap="none">
                          <a:solidFill>
                            <a:schemeClr val="dk2"/>
                          </a:solidFill>
                          <a:latin typeface="Source Sans Pro"/>
                          <a:ea typeface="Source Sans Pro"/>
                          <a:cs typeface="Source Sans Pro"/>
                        </a:rPr>
                        <a:t> </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TBD (One month after launch and announcement)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 launched in prod</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8798524"/>
                  </a:ext>
                </a:extLst>
              </a:tr>
              <a:tr h="702879">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Links from VA.gov pages to 1095-B</a:t>
                      </a:r>
                      <a:endParaRPr sz="1050" b="0" u="none" strike="noStrike" cap="none">
                        <a:solidFill>
                          <a:schemeClr val="dk2"/>
                        </a:solidFill>
                        <a:latin typeface="Source Sans Pro Semibold"/>
                        <a:ea typeface="Source Sans Pro"/>
                        <a:cs typeface="Source Sans Pro"/>
                        <a:sym typeface="Source Sans Pro"/>
                      </a:endParaRPr>
                    </a:p>
                  </a:txBody>
                  <a:tcPr marL="0" marR="0"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 &amp; Design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Work with IA team to have other identified pages within VA.gov (e.g., ACA page) link to the 1095-B page</a:t>
                      </a:r>
                    </a:p>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rPr>
                        <a:t>Work with IA team to have 1095-B page added to navigation and be found in VA.gov search</a:t>
                      </a:r>
                    </a:p>
                  </a:txBody>
                  <a:tcPr marL="0" marR="0"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May or later</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sz="1050" u="none" strike="noStrike" cap="none">
                          <a:solidFill>
                            <a:schemeClr val="dk2"/>
                          </a:solidFill>
                          <a:latin typeface="Source Sans Pro"/>
                          <a:ea typeface="Source Sans Pro"/>
                          <a:cs typeface="Source Sans Pro"/>
                          <a:sym typeface="Source Sans Pro"/>
                        </a:rPr>
                        <a:t>Product launched in prod; aligned on comm plan with Tarsha,</a:t>
                      </a:r>
                      <a:r>
                        <a:rPr lang="en-US" sz="1050" u="none" strike="noStrike" cap="none">
                          <a:solidFill>
                            <a:schemeClr val="dk2"/>
                          </a:solidFill>
                          <a:latin typeface="Source Sans Pro"/>
                          <a:ea typeface="Source Sans Pro"/>
                          <a:cs typeface="Source Sans Pro"/>
                        </a:rPr>
                        <a:t> </a:t>
                      </a:r>
                      <a:r>
                        <a:rPr lang="en-US" sz="1050" u="none" strike="noStrike" cap="none">
                          <a:solidFill>
                            <a:schemeClr val="dk2"/>
                          </a:solidFill>
                          <a:latin typeface="Source Sans Pro"/>
                          <a:ea typeface="Source Sans Pro"/>
                          <a:cs typeface="Source Sans Pro"/>
                          <a:sym typeface="Source Sans Pro"/>
                        </a:rPr>
                        <a:t> Tracey</a:t>
                      </a:r>
                      <a:endParaRPr lang="en-US" sz="1050">
                        <a:sym typeface="Source Sans Pro"/>
                      </a:endParaRPr>
                    </a:p>
                  </a:txBody>
                  <a:tcPr marL="0" marR="182875"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9191189"/>
                  </a:ext>
                </a:extLst>
              </a:tr>
              <a:tr h="400706">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rPr>
                        <a:t>1095-B update strategy</a:t>
                      </a:r>
                      <a:endParaRPr sz="1050" b="0" u="none" strike="noStrike" cap="none">
                        <a:solidFill>
                          <a:schemeClr val="dk2"/>
                        </a:solidFill>
                        <a:latin typeface="Source Sans Pro Semibold"/>
                        <a:ea typeface="Source Sans Pro"/>
                        <a:cs typeface="Source Sans Pro"/>
                        <a:sym typeface="Source Sans Pro"/>
                      </a:endParaRPr>
                    </a:p>
                  </a:txBody>
                  <a:tcPr marL="0" marR="0" marT="91450" marB="0">
                    <a:lnL w="0">
                      <a:noFill/>
                    </a:lnL>
                    <a:lnR w="0">
                      <a:noFill/>
                    </a:lnR>
                    <a:lnT w="12700">
                      <a:solidFill>
                        <a:schemeClr val="tx1">
                          <a:lumMod val="25000"/>
                          <a:lumOff val="75000"/>
                        </a:schemeClr>
                      </a:solidFill>
                    </a:lnT>
                    <a:lnB w="12700">
                      <a:solidFill>
                        <a:schemeClr val="tx1">
                          <a:lumMod val="25000"/>
                          <a:lumOff val="75000"/>
                        </a:schemeClr>
                      </a:solidFill>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0">
                    <a:lnL w="0">
                      <a:noFill/>
                    </a:lnL>
                    <a:lnR w="0">
                      <a:noFill/>
                    </a:lnR>
                    <a:lnT w="12700">
                      <a:solidFill>
                        <a:schemeClr val="tx1">
                          <a:lumMod val="25000"/>
                          <a:lumOff val="75000"/>
                        </a:schemeClr>
                      </a:solidFill>
                    </a:lnT>
                    <a:lnB w="12700">
                      <a:solidFill>
                        <a:schemeClr val="tx1">
                          <a:lumMod val="25000"/>
                          <a:lumOff val="75000"/>
                        </a:schemeClr>
                      </a:solidFill>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a:buChar char="§"/>
                      </a:pPr>
                      <a:r>
                        <a:rPr lang="en-US" sz="1050" u="none" strike="noStrike" cap="none">
                          <a:solidFill>
                            <a:schemeClr val="dk2"/>
                          </a:solidFill>
                          <a:latin typeface="Source Sans Pro"/>
                          <a:ea typeface="Source Sans Pro"/>
                          <a:cs typeface="Source Sans Pro"/>
                        </a:rPr>
                        <a:t>Align on who will own 1095-B long term, including updating the PDF template each year</a:t>
                      </a:r>
                      <a:endParaRPr sz="1050" u="none" strike="noStrike" cap="none">
                        <a:solidFill>
                          <a:schemeClr val="dk2"/>
                        </a:solidFill>
                        <a:latin typeface="Source Sans Pro"/>
                        <a:ea typeface="Source Sans Pro"/>
                        <a:cs typeface="Source Sans Pro"/>
                        <a:sym typeface="Source Sans Pro"/>
                      </a:endParaRPr>
                    </a:p>
                  </a:txBody>
                  <a:tcPr marL="0" marR="0" marT="91450" marB="0">
                    <a:lnL w="0">
                      <a:noFill/>
                    </a:lnL>
                    <a:lnR w="0">
                      <a:noFill/>
                    </a:lnR>
                    <a:lnT w="12700">
                      <a:solidFill>
                        <a:schemeClr val="tx1">
                          <a:lumMod val="25000"/>
                          <a:lumOff val="75000"/>
                        </a:schemeClr>
                      </a:solidFill>
                    </a:lnT>
                    <a:lnB w="12700">
                      <a:solidFill>
                        <a:schemeClr val="tx1">
                          <a:lumMod val="25000"/>
                          <a:lumOff val="75000"/>
                        </a:schemeClr>
                      </a:solidFill>
                    </a:lnB>
                    <a:lnTlToBr w="12700" cmpd="sng">
                      <a:noFill/>
                      <a:prstDash val="solid"/>
                    </a:lnTlToBr>
                    <a:lnBlToTr w="12700" cmpd="sng">
                      <a:noFill/>
                      <a:prstDash val="solid"/>
                    </a:lnBlToTr>
                  </a:tcPr>
                </a:tc>
                <a:tc>
                  <a:txBody>
                    <a:bodyPr/>
                    <a:lstStyle/>
                    <a:p>
                      <a:pPr lvl="0" algn="l">
                        <a:lnSpc>
                          <a:spcPct val="100000"/>
                        </a:lnSpc>
                        <a:spcBef>
                          <a:spcPts val="0"/>
                        </a:spcBef>
                        <a:spcAft>
                          <a:spcPts val="0"/>
                        </a:spcAft>
                        <a:buNone/>
                      </a:pPr>
                      <a:r>
                        <a:rPr lang="en-US" sz="1050" b="0" i="0" u="none" strike="noStrike" cap="none" noProof="0">
                          <a:solidFill>
                            <a:schemeClr val="dk2"/>
                          </a:solidFill>
                          <a:latin typeface="Source Sans Pro"/>
                        </a:rPr>
                        <a:t>May or later</a:t>
                      </a:r>
                      <a:endParaRPr lang="en-US" sz="1050" b="0" i="0" u="none" strike="noStrike" cap="none" noProof="0">
                        <a:latin typeface="Source Sans Pro"/>
                      </a:endParaRPr>
                    </a:p>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0" marR="182875" marT="91450" marB="0">
                    <a:lnL w="0">
                      <a:noFill/>
                    </a:lnL>
                    <a:lnR w="0">
                      <a:noFill/>
                    </a:lnR>
                    <a:lnT w="12700">
                      <a:solidFill>
                        <a:schemeClr val="tx1">
                          <a:lumMod val="25000"/>
                          <a:lumOff val="75000"/>
                        </a:schemeClr>
                      </a:solidFill>
                    </a:lnT>
                    <a:lnB w="12700">
                      <a:solidFill>
                        <a:schemeClr val="tx1">
                          <a:lumMod val="25000"/>
                          <a:lumOff val="75000"/>
                        </a:schemeClr>
                      </a:solidFill>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Product complete and launched in production</a:t>
                      </a:r>
                      <a:endParaRPr lang="en-US" sz="1050" u="none" strike="noStrike" cap="none">
                        <a:solidFill>
                          <a:schemeClr val="dk2"/>
                        </a:solidFill>
                        <a:latin typeface="Source Sans Pro"/>
                        <a:ea typeface="Source Sans Pro"/>
                        <a:cs typeface="Source Sans Pro"/>
                        <a:sym typeface="Source Sans Pro"/>
                      </a:endParaRPr>
                    </a:p>
                  </a:txBody>
                  <a:tcPr marL="0" marR="0" marT="91450" marB="0">
                    <a:lnL w="0">
                      <a:noFill/>
                    </a:lnL>
                    <a:lnR w="0">
                      <a:noFill/>
                    </a:lnR>
                    <a:lnT w="12700">
                      <a:solidFill>
                        <a:schemeClr val="tx1">
                          <a:lumMod val="25000"/>
                          <a:lumOff val="75000"/>
                        </a:schemeClr>
                      </a:solidFill>
                    </a:lnT>
                    <a:lnB w="12700">
                      <a:solidFill>
                        <a:schemeClr val="tx1">
                          <a:lumMod val="25000"/>
                          <a:lumOff val="75000"/>
                        </a:schemeClr>
                      </a:solidFill>
                    </a:lnB>
                    <a:lnTlToBr w="12700" cmpd="sng">
                      <a:noFill/>
                      <a:prstDash val="solid"/>
                    </a:lnTlToBr>
                    <a:lnBlToTr w="12700" cmpd="sng">
                      <a:noFill/>
                      <a:prstDash val="solid"/>
                    </a:lnBlToTr>
                  </a:tcPr>
                </a:tc>
                <a:extLst>
                  <a:ext uri="{0D108BD9-81ED-4DB2-BD59-A6C34878D82A}">
                    <a16:rowId xmlns:a16="http://schemas.microsoft.com/office/drawing/2014/main" val="2445647212"/>
                  </a:ext>
                </a:extLst>
              </a:tr>
              <a:tr h="648335">
                <a:tc>
                  <a:txBody>
                    <a:bodyPr/>
                    <a:lstStyle/>
                    <a:p>
                      <a:pPr marL="0" lvl="0" indent="0" algn="l">
                        <a:lnSpc>
                          <a:spcPct val="100000"/>
                        </a:lnSpc>
                        <a:spcBef>
                          <a:spcPts val="0"/>
                        </a:spcBef>
                        <a:spcAft>
                          <a:spcPts val="0"/>
                        </a:spcAft>
                        <a:buNone/>
                      </a:pPr>
                      <a:r>
                        <a:rPr lang="en-US" sz="1050" b="0" u="none" strike="noStrike" cap="none">
                          <a:solidFill>
                            <a:schemeClr val="dk2"/>
                          </a:solidFill>
                          <a:latin typeface="Source Sans Pro Semibold"/>
                          <a:ea typeface="Source Sans Pro"/>
                          <a:cs typeface="Source Sans Pro"/>
                          <a:sym typeface="Source Sans Pro"/>
                        </a:rPr>
                        <a:t>Communications to announce launch</a:t>
                      </a:r>
                      <a:endParaRPr sz="1050" b="0" u="none" strike="noStrike" cap="none">
                        <a:solidFill>
                          <a:schemeClr val="dk2"/>
                        </a:solidFill>
                        <a:latin typeface="Source Sans Pro Semibold"/>
                        <a:ea typeface="Source Sans Pro"/>
                        <a:cs typeface="Source Sans Pro"/>
                        <a:sym typeface="Source Sans Pro"/>
                      </a:endParaRPr>
                    </a:p>
                  </a:txBody>
                  <a:tcPr marL="0" marR="0" marT="91450" marB="91450">
                    <a:lnL w="1270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Product &amp; Design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Work with Tarsha and HEC team to refine drafted communications and align on plan and timeline to announce 1095-B launch to Veterans</a:t>
                      </a:r>
                    </a:p>
                    <a:p>
                      <a:pPr marL="171450" lvl="0" indent="-171450" algn="l">
                        <a:lnSpc>
                          <a:spcPct val="100000"/>
                        </a:lnSpc>
                        <a:spcBef>
                          <a:spcPts val="0"/>
                        </a:spcBef>
                        <a:spcAft>
                          <a:spcPts val="0"/>
                        </a:spcAft>
                        <a:buFont typeface="Wingdings" panose="020B0604020202020204" pitchFamily="34" charset="0"/>
                        <a:buChar char="§"/>
                      </a:pPr>
                      <a:r>
                        <a:rPr lang="en-US" sz="1050" u="none" strike="noStrike" cap="none">
                          <a:solidFill>
                            <a:schemeClr val="dk2"/>
                          </a:solidFill>
                          <a:latin typeface="Source Sans Pro"/>
                          <a:ea typeface="Source Sans Pro"/>
                          <a:cs typeface="Source Sans Pro"/>
                          <a:sym typeface="Source Sans Pro"/>
                        </a:rPr>
                        <a:t>Work with VA Notify team to build and launch communications on their platform</a:t>
                      </a:r>
                      <a:endParaRPr sz="1050" u="none" strike="noStrike" cap="none">
                        <a:solidFill>
                          <a:schemeClr val="dk2"/>
                        </a:solidFill>
                        <a:latin typeface="Source Sans Pro"/>
                        <a:ea typeface="Source Sans Pro"/>
                        <a:cs typeface="Source Sans Pro"/>
                        <a:sym typeface="Source Sans Pro"/>
                      </a:endParaRPr>
                    </a:p>
                  </a:txBody>
                  <a:tcPr marL="0" marR="0"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sym typeface="Source Sans Pro"/>
                        </a:rPr>
                        <a:t>October - December</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0" cap="flat" cmpd="sng" algn="ctr">
                      <a:no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u="none" strike="noStrike" cap="none">
                          <a:solidFill>
                            <a:schemeClr val="dk2"/>
                          </a:solidFill>
                          <a:latin typeface="Source Sans Pro"/>
                          <a:ea typeface="Source Sans Pro"/>
                          <a:cs typeface="Source Sans Pro"/>
                          <a:sym typeface="Source Sans Pro"/>
                        </a:rPr>
                        <a:t>Product launched in prod; aligned on communication plan with Tarsha/Tracey</a:t>
                      </a:r>
                    </a:p>
                  </a:txBody>
                  <a:tcPr marL="0" marR="0" marT="91450" marB="91450">
                    <a:lnL w="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6694833"/>
                  </a:ext>
                </a:extLst>
              </a:tr>
            </a:tbl>
          </a:graphicData>
        </a:graphic>
      </p:graphicFrame>
      <p:sp>
        <p:nvSpPr>
          <p:cNvPr id="6" name="Google Shape;695;p20">
            <a:extLst>
              <a:ext uri="{FF2B5EF4-FFF2-40B4-BE49-F238E27FC236}">
                <a16:creationId xmlns:a16="http://schemas.microsoft.com/office/drawing/2014/main" id="{7A9BD76F-FB1E-49C3-878D-3DEF96872E9C}"/>
              </a:ext>
            </a:extLst>
          </p:cNvPr>
          <p:cNvSpPr txBox="1"/>
          <p:nvPr/>
        </p:nvSpPr>
        <p:spPr>
          <a:xfrm>
            <a:off x="9641352" y="6408650"/>
            <a:ext cx="1999473" cy="276959"/>
          </a:xfrm>
          <a:prstGeom prst="rect">
            <a:avLst/>
          </a:prstGeom>
          <a:noFill/>
          <a:ln>
            <a:noFill/>
          </a:ln>
        </p:spPr>
        <p:txBody>
          <a:bodyPr spcFirstLastPara="1" wrap="square" lIns="91425" tIns="45700" rIns="91425" bIns="45700" anchor="t" anchorCtr="0">
            <a:spAutoFit/>
          </a:bodyPr>
          <a:lstStyle/>
          <a:p>
            <a:pPr algn="r"/>
            <a:r>
              <a:rPr lang="en-US" sz="1200">
                <a:solidFill>
                  <a:srgbClr val="747C74"/>
                </a:solidFill>
                <a:latin typeface="Source Sans Pro"/>
                <a:ea typeface="Source Sans Pro"/>
                <a:sym typeface="Source Sans Pro"/>
              </a:rPr>
              <a:t>1095-B Remaining actions</a:t>
            </a:r>
            <a:endParaRPr lang="en-US"/>
          </a:p>
        </p:txBody>
      </p:sp>
      <p:sp>
        <p:nvSpPr>
          <p:cNvPr id="9" name="Google Shape;265;p4">
            <a:extLst>
              <a:ext uri="{FF2B5EF4-FFF2-40B4-BE49-F238E27FC236}">
                <a16:creationId xmlns:a16="http://schemas.microsoft.com/office/drawing/2014/main" id="{FA458700-237B-4341-BBA4-C035BE3DCC5B}"/>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754587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8"/>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r>
              <a:rPr lang="en-US"/>
              <a:t>Sprint Deliverables</a:t>
            </a:r>
          </a:p>
        </p:txBody>
      </p:sp>
      <p:sp>
        <p:nvSpPr>
          <p:cNvPr id="461" name="Google Shape;461;p8"/>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1 DEMO</a:t>
            </a:r>
            <a:endParaRPr/>
          </a:p>
        </p:txBody>
      </p:sp>
      <p:sp>
        <p:nvSpPr>
          <p:cNvPr id="462" name="Google Shape;462;p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7" name="Google Shape;265;p4">
            <a:extLst>
              <a:ext uri="{FF2B5EF4-FFF2-40B4-BE49-F238E27FC236}">
                <a16:creationId xmlns:a16="http://schemas.microsoft.com/office/drawing/2014/main" id="{A6EAE130-A3C1-49C9-BC94-C55D29251324}"/>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1101287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600">
                <a:latin typeface="PT Serif" panose="020A0603040505020204" pitchFamily="18" charset="0"/>
              </a:rPr>
              <a:t>Get to know the team</a:t>
            </a:r>
            <a:endParaRPr sz="3600">
              <a:latin typeface="PT Serif" panose="020A0603040505020204" pitchFamily="18" charset="0"/>
            </a:endParaRPr>
          </a:p>
        </p:txBody>
      </p:sp>
      <p:sp>
        <p:nvSpPr>
          <p:cNvPr id="192" name="Google Shape;192;p2"/>
          <p:cNvSpPr txBox="1">
            <a:spLocks noGrp="1"/>
          </p:cNvSpPr>
          <p:nvPr>
            <p:ph type="body" idx="4294967295"/>
          </p:nvPr>
        </p:nvSpPr>
        <p:spPr>
          <a:xfrm>
            <a:off x="419100" y="1253332"/>
            <a:ext cx="1446561" cy="2770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accent2"/>
              </a:buClr>
              <a:buSzPts val="1600"/>
              <a:buNone/>
            </a:pPr>
            <a:r>
              <a:rPr lang="en-US" sz="1600">
                <a:solidFill>
                  <a:schemeClr val="accent2"/>
                </a:solidFill>
              </a:rPr>
              <a:t>Core team</a:t>
            </a:r>
            <a:endParaRPr/>
          </a:p>
        </p:txBody>
      </p:sp>
      <p:sp>
        <p:nvSpPr>
          <p:cNvPr id="193" name="Google Shape;193;p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a:t>
            </a:fld>
            <a:endParaRPr>
              <a:latin typeface="Source Sans Pro"/>
              <a:ea typeface="Source Sans Pro"/>
              <a:cs typeface="Source Sans Pro"/>
              <a:sym typeface="Source Sans Pro"/>
            </a:endParaRPr>
          </a:p>
        </p:txBody>
      </p:sp>
      <p:sp>
        <p:nvSpPr>
          <p:cNvPr id="194" name="Google Shape;194;p2"/>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sp>
        <p:nvSpPr>
          <p:cNvPr id="195" name="Google Shape;195;p2"/>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a:solidFill>
                  <a:srgbClr val="747C74"/>
                </a:solidFill>
                <a:latin typeface="Source Sans Pro"/>
                <a:ea typeface="Source Sans Pro"/>
                <a:cs typeface="Source Sans Pro"/>
                <a:sym typeface="Source Sans Pro"/>
              </a:rPr>
              <a:t>05-03</a:t>
            </a:r>
            <a:r>
              <a:rPr lang="en-US" sz="1200" b="0" i="0" u="none" strike="noStrike" cap="none">
                <a:solidFill>
                  <a:srgbClr val="747C74"/>
                </a:solidFill>
                <a:latin typeface="Source Sans Pro"/>
                <a:ea typeface="Source Sans Pro"/>
                <a:cs typeface="Source Sans Pro"/>
                <a:sym typeface="Source Sans Pro"/>
              </a:rPr>
              <a:t> Sprint 1 Demo</a:t>
            </a:r>
            <a:endParaRPr sz="1800" b="0" i="0" u="none" strike="noStrike" cap="none">
              <a:solidFill>
                <a:srgbClr val="747C74"/>
              </a:solidFill>
              <a:latin typeface="Calibri"/>
              <a:ea typeface="Calibri"/>
              <a:cs typeface="Calibri"/>
              <a:sym typeface="Calibri"/>
            </a:endParaRPr>
          </a:p>
        </p:txBody>
      </p:sp>
      <p:sp>
        <p:nvSpPr>
          <p:cNvPr id="196" name="Google Shape;196;p2"/>
          <p:cNvSpPr txBox="1"/>
          <p:nvPr/>
        </p:nvSpPr>
        <p:spPr>
          <a:xfrm>
            <a:off x="7651170" y="1252728"/>
            <a:ext cx="1446561" cy="2770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accent2"/>
              </a:buClr>
              <a:buSzPct val="100000"/>
              <a:buFont typeface="Arial"/>
              <a:buNone/>
            </a:pPr>
            <a:r>
              <a:rPr lang="en-US" sz="1600" b="0" i="0" u="none" strike="noStrike" cap="none">
                <a:solidFill>
                  <a:schemeClr val="accent2"/>
                </a:solidFill>
                <a:latin typeface="PT Serif"/>
                <a:ea typeface="PT Serif"/>
                <a:cs typeface="PT Serif"/>
                <a:sym typeface="PT Serif"/>
              </a:rPr>
              <a:t>Executive team</a:t>
            </a:r>
            <a:endParaRPr sz="1600"/>
          </a:p>
        </p:txBody>
      </p:sp>
      <p:sp>
        <p:nvSpPr>
          <p:cNvPr id="197" name="Google Shape;197;p2"/>
          <p:cNvSpPr txBox="1"/>
          <p:nvPr/>
        </p:nvSpPr>
        <p:spPr>
          <a:xfrm>
            <a:off x="438638" y="1716674"/>
            <a:ext cx="738427"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PRODUCT</a:t>
            </a:r>
            <a:endParaRPr/>
          </a:p>
        </p:txBody>
      </p:sp>
      <p:sp>
        <p:nvSpPr>
          <p:cNvPr id="198" name="Google Shape;198;p2"/>
          <p:cNvSpPr txBox="1"/>
          <p:nvPr/>
        </p:nvSpPr>
        <p:spPr>
          <a:xfrm>
            <a:off x="5637660" y="1716674"/>
            <a:ext cx="921014" cy="355291"/>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ENGINEERING</a:t>
            </a:r>
            <a:endParaRPr/>
          </a:p>
        </p:txBody>
      </p:sp>
      <p:sp>
        <p:nvSpPr>
          <p:cNvPr id="199" name="Google Shape;199;p2"/>
          <p:cNvSpPr txBox="1"/>
          <p:nvPr/>
        </p:nvSpPr>
        <p:spPr>
          <a:xfrm>
            <a:off x="438638" y="4145503"/>
            <a:ext cx="652990"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DESIGN</a:t>
            </a:r>
            <a:endParaRPr/>
          </a:p>
        </p:txBody>
      </p:sp>
      <p:pic>
        <p:nvPicPr>
          <p:cNvPr id="201" name="Google Shape;201;p2"/>
          <p:cNvPicPr preferRelativeResize="0"/>
          <p:nvPr/>
        </p:nvPicPr>
        <p:blipFill rotWithShape="1">
          <a:blip r:embed="rId3">
            <a:alphaModFix/>
          </a:blip>
          <a:srcRect l="25632" t="13823" r="25632" b="26974"/>
          <a:stretch/>
        </p:blipFill>
        <p:spPr>
          <a:xfrm>
            <a:off x="2136127" y="2148840"/>
            <a:ext cx="891768" cy="891768"/>
          </a:xfrm>
          <a:prstGeom prst="ellipse">
            <a:avLst/>
          </a:prstGeom>
          <a:noFill/>
          <a:ln>
            <a:noFill/>
          </a:ln>
        </p:spPr>
      </p:pic>
      <p:pic>
        <p:nvPicPr>
          <p:cNvPr id="202" name="Google Shape;202;p2"/>
          <p:cNvPicPr preferRelativeResize="0"/>
          <p:nvPr/>
        </p:nvPicPr>
        <p:blipFill rotWithShape="1">
          <a:blip r:embed="rId4">
            <a:alphaModFix/>
          </a:blip>
          <a:srcRect t="11610" b="16390"/>
          <a:stretch/>
        </p:blipFill>
        <p:spPr>
          <a:xfrm>
            <a:off x="3886200" y="2148840"/>
            <a:ext cx="891768" cy="891768"/>
          </a:xfrm>
          <a:prstGeom prst="ellipse">
            <a:avLst/>
          </a:prstGeom>
          <a:noFill/>
          <a:ln>
            <a:noFill/>
          </a:ln>
        </p:spPr>
      </p:pic>
      <p:pic>
        <p:nvPicPr>
          <p:cNvPr id="204" name="Google Shape;204;p2"/>
          <p:cNvPicPr preferRelativeResize="0"/>
          <p:nvPr/>
        </p:nvPicPr>
        <p:blipFill rotWithShape="1">
          <a:blip r:embed="rId5">
            <a:alphaModFix/>
          </a:blip>
          <a:srcRect/>
          <a:stretch/>
        </p:blipFill>
        <p:spPr>
          <a:xfrm>
            <a:off x="2139644" y="4535323"/>
            <a:ext cx="900063" cy="900063"/>
          </a:xfrm>
          <a:prstGeom prst="ellipse">
            <a:avLst/>
          </a:prstGeom>
          <a:noFill/>
          <a:ln>
            <a:noFill/>
          </a:ln>
        </p:spPr>
      </p:pic>
      <p:pic>
        <p:nvPicPr>
          <p:cNvPr id="207" name="Google Shape;207;p2"/>
          <p:cNvPicPr preferRelativeResize="0"/>
          <p:nvPr/>
        </p:nvPicPr>
        <p:blipFill rotWithShape="1">
          <a:blip r:embed="rId6">
            <a:alphaModFix/>
          </a:blip>
          <a:srcRect/>
          <a:stretch/>
        </p:blipFill>
        <p:spPr>
          <a:xfrm>
            <a:off x="7642085" y="2150698"/>
            <a:ext cx="900063" cy="900063"/>
          </a:xfrm>
          <a:prstGeom prst="ellipse">
            <a:avLst/>
          </a:prstGeom>
          <a:noFill/>
          <a:ln>
            <a:noFill/>
          </a:ln>
        </p:spPr>
      </p:pic>
      <p:pic>
        <p:nvPicPr>
          <p:cNvPr id="208" name="Google Shape;208;p2"/>
          <p:cNvPicPr preferRelativeResize="0"/>
          <p:nvPr/>
        </p:nvPicPr>
        <p:blipFill rotWithShape="1">
          <a:blip r:embed="rId7">
            <a:alphaModFix/>
          </a:blip>
          <a:srcRect/>
          <a:stretch/>
        </p:blipFill>
        <p:spPr>
          <a:xfrm>
            <a:off x="9193566" y="2117001"/>
            <a:ext cx="900063" cy="900063"/>
          </a:xfrm>
          <a:prstGeom prst="ellipse">
            <a:avLst/>
          </a:prstGeom>
          <a:noFill/>
          <a:ln>
            <a:noFill/>
          </a:ln>
        </p:spPr>
      </p:pic>
      <p:pic>
        <p:nvPicPr>
          <p:cNvPr id="209" name="Google Shape;209;p2"/>
          <p:cNvPicPr preferRelativeResize="0"/>
          <p:nvPr/>
        </p:nvPicPr>
        <p:blipFill rotWithShape="1">
          <a:blip r:embed="rId8">
            <a:alphaModFix/>
          </a:blip>
          <a:srcRect/>
          <a:stretch/>
        </p:blipFill>
        <p:spPr>
          <a:xfrm>
            <a:off x="10754084" y="2121123"/>
            <a:ext cx="906673" cy="906673"/>
          </a:xfrm>
          <a:prstGeom prst="ellipse">
            <a:avLst/>
          </a:prstGeom>
          <a:noFill/>
          <a:ln>
            <a:noFill/>
          </a:ln>
        </p:spPr>
      </p:pic>
      <p:pic>
        <p:nvPicPr>
          <p:cNvPr id="210" name="Google Shape;210;p2"/>
          <p:cNvPicPr preferRelativeResize="0"/>
          <p:nvPr/>
        </p:nvPicPr>
        <p:blipFill rotWithShape="1">
          <a:blip r:embed="rId9">
            <a:alphaModFix/>
          </a:blip>
          <a:srcRect/>
          <a:stretch/>
        </p:blipFill>
        <p:spPr>
          <a:xfrm>
            <a:off x="7644384" y="4535424"/>
            <a:ext cx="906673" cy="906673"/>
          </a:xfrm>
          <a:prstGeom prst="ellipse">
            <a:avLst/>
          </a:prstGeom>
          <a:noFill/>
          <a:ln>
            <a:noFill/>
          </a:ln>
        </p:spPr>
      </p:pic>
      <p:pic>
        <p:nvPicPr>
          <p:cNvPr id="211" name="Google Shape;211;p2"/>
          <p:cNvPicPr preferRelativeResize="0"/>
          <p:nvPr/>
        </p:nvPicPr>
        <p:blipFill rotWithShape="1">
          <a:blip r:embed="rId10">
            <a:alphaModFix/>
          </a:blip>
          <a:srcRect/>
          <a:stretch/>
        </p:blipFill>
        <p:spPr>
          <a:xfrm>
            <a:off x="9189720" y="4535424"/>
            <a:ext cx="906673" cy="906673"/>
          </a:xfrm>
          <a:prstGeom prst="ellipse">
            <a:avLst/>
          </a:prstGeom>
          <a:noFill/>
          <a:ln>
            <a:noFill/>
          </a:ln>
        </p:spPr>
      </p:pic>
      <p:sp>
        <p:nvSpPr>
          <p:cNvPr id="212" name="Google Shape;212;p2"/>
          <p:cNvSpPr txBox="1"/>
          <p:nvPr/>
        </p:nvSpPr>
        <p:spPr>
          <a:xfrm>
            <a:off x="2131133" y="3182112"/>
            <a:ext cx="1226148" cy="507831"/>
          </a:xfrm>
          <a:prstGeom prst="rect">
            <a:avLst/>
          </a:prstGeom>
          <a:noFill/>
          <a:ln>
            <a:noFill/>
          </a:ln>
        </p:spPr>
        <p:txBody>
          <a:bodyPr spcFirstLastPara="1" wrap="square" lIns="0" tIns="0" rIns="0" bIns="0" anchor="t" anchorCtr="0">
            <a:spAutoFit/>
          </a:bodyPr>
          <a:lstStyle/>
          <a:p>
            <a:pPr>
              <a:buClr>
                <a:schemeClr val="dk2"/>
              </a:buClr>
              <a:buSzPts val="1200"/>
              <a:buFont typeface="PT Serif"/>
            </a:pPr>
            <a:r>
              <a:rPr lang="en-US" sz="1100" b="1" i="0" u="none" strike="noStrike" cap="none">
                <a:solidFill>
                  <a:schemeClr val="dk2"/>
                </a:solidFill>
                <a:latin typeface="PT Serif"/>
                <a:ea typeface="PT Serif"/>
                <a:cs typeface="PT Serif"/>
                <a:sym typeface="PT Serif"/>
              </a:rPr>
              <a:t>Jordan White</a:t>
            </a:r>
            <a:br>
              <a:rPr lang="en-US" sz="1100" b="0" i="0" u="none" strike="noStrike" cap="none">
                <a:latin typeface="PT Serif"/>
                <a:ea typeface="PT Serif"/>
                <a:cs typeface="PT Serif"/>
              </a:rPr>
            </a:br>
            <a:r>
              <a:rPr lang="en-US" sz="1100" b="0" i="0" u="none" strike="noStrike" cap="none">
                <a:solidFill>
                  <a:schemeClr val="dk2"/>
                </a:solidFill>
                <a:latin typeface="Source Sans Pro"/>
                <a:ea typeface="Source Sans Pro"/>
                <a:cs typeface="Source Sans Pro"/>
                <a:sym typeface="Source Sans Pro"/>
              </a:rPr>
              <a:t>Dallas, TX</a:t>
            </a:r>
            <a:br>
              <a:rPr lang="en-US" sz="1100" b="0" i="0" u="none" strike="noStrike" cap="none">
                <a:latin typeface="Source Sans Pro"/>
                <a:ea typeface="Source Sans Pro"/>
                <a:cs typeface="Source Sans Pro"/>
              </a:rPr>
            </a:br>
            <a:r>
              <a:rPr lang="en-US" sz="1100" b="0" i="0" u="none" strike="noStrike" cap="none">
                <a:solidFill>
                  <a:schemeClr val="dk2"/>
                </a:solidFill>
                <a:latin typeface="Source Sans Pro"/>
                <a:ea typeface="Source Sans Pro"/>
                <a:cs typeface="Source Sans Pro"/>
                <a:sym typeface="Source Sans Pro"/>
              </a:rPr>
              <a:t>Product </a:t>
            </a:r>
            <a:r>
              <a:rPr lang="en-US" sz="1100">
                <a:solidFill>
                  <a:schemeClr val="dk2"/>
                </a:solidFill>
                <a:latin typeface="Source Sans Pro"/>
                <a:ea typeface="Source Sans Pro"/>
                <a:cs typeface="Source Sans Pro"/>
                <a:sym typeface="Source Sans Pro"/>
              </a:rPr>
              <a:t>Manager</a:t>
            </a:r>
            <a:endParaRPr lang="en-US" sz="1100" b="0" i="0" u="none" strike="noStrike" cap="none">
              <a:solidFill>
                <a:schemeClr val="dk2"/>
              </a:solidFill>
              <a:latin typeface="Source Sans Pro"/>
              <a:ea typeface="Source Sans Pro"/>
              <a:cs typeface="Source Sans Pro"/>
            </a:endParaRPr>
          </a:p>
        </p:txBody>
      </p:sp>
      <p:sp>
        <p:nvSpPr>
          <p:cNvPr id="213" name="Google Shape;213;p2"/>
          <p:cNvSpPr txBox="1"/>
          <p:nvPr/>
        </p:nvSpPr>
        <p:spPr>
          <a:xfrm>
            <a:off x="3847615" y="3182112"/>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Tami Corson</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a:solidFill>
                  <a:schemeClr val="dk2"/>
                </a:solidFill>
                <a:latin typeface="Source Sans Pro"/>
                <a:ea typeface="Source Sans Pro"/>
                <a:cs typeface="Source Sans Pro"/>
                <a:sym typeface="Source Sans Pro"/>
              </a:rPr>
              <a:t>N</a:t>
            </a:r>
            <a:r>
              <a:rPr lang="en-US" sz="1100" b="0" i="0" u="none" strike="noStrike" cap="none">
                <a:solidFill>
                  <a:schemeClr val="dk2"/>
                </a:solidFill>
                <a:latin typeface="Source Sans Pro"/>
                <a:ea typeface="Source Sans Pro"/>
                <a:cs typeface="Source Sans Pro"/>
                <a:sym typeface="Source Sans Pro"/>
              </a:rPr>
              <a:t>orth Carolina</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Clinical SME / Scrum </a:t>
            </a:r>
            <a:endParaRPr sz="1100" b="0" i="0" u="none" strike="noStrike" cap="none">
              <a:solidFill>
                <a:schemeClr val="dk2"/>
              </a:solidFill>
              <a:latin typeface="Source Sans Pro"/>
              <a:ea typeface="Source Sans Pro"/>
              <a:cs typeface="Source Sans Pro"/>
              <a:sym typeface="Source Sans Pro"/>
            </a:endParaRPr>
          </a:p>
        </p:txBody>
      </p:sp>
      <p:sp>
        <p:nvSpPr>
          <p:cNvPr id="218" name="Google Shape;218;p2"/>
          <p:cNvSpPr txBox="1"/>
          <p:nvPr/>
        </p:nvSpPr>
        <p:spPr>
          <a:xfrm>
            <a:off x="7696822" y="3183700"/>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Jeff Scheire</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MO Studio</a:t>
            </a:r>
            <a:endParaRPr sz="1100" b="0" i="0" u="none" strike="noStrike" cap="none">
              <a:solidFill>
                <a:schemeClr val="dk2"/>
              </a:solidFill>
              <a:latin typeface="Source Sans Pro"/>
              <a:ea typeface="Source Sans Pro"/>
              <a:cs typeface="Source Sans Pro"/>
              <a:sym typeface="Source Sans Pro"/>
            </a:endParaRPr>
          </a:p>
        </p:txBody>
      </p:sp>
      <p:sp>
        <p:nvSpPr>
          <p:cNvPr id="219" name="Google Shape;219;p2"/>
          <p:cNvSpPr txBox="1"/>
          <p:nvPr/>
        </p:nvSpPr>
        <p:spPr>
          <a:xfrm>
            <a:off x="10754711" y="3182112"/>
            <a:ext cx="1003124"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Kevin London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Frog Design</a:t>
            </a:r>
            <a:endParaRPr sz="1100" b="0" i="0" u="none" strike="noStrike" cap="none">
              <a:solidFill>
                <a:schemeClr val="dk2"/>
              </a:solidFill>
              <a:latin typeface="Source Sans Pro"/>
              <a:ea typeface="Source Sans Pro"/>
              <a:cs typeface="Source Sans Pro"/>
              <a:sym typeface="Source Sans Pro"/>
            </a:endParaRPr>
          </a:p>
        </p:txBody>
      </p:sp>
      <p:sp>
        <p:nvSpPr>
          <p:cNvPr id="220" name="Google Shape;220;p2"/>
          <p:cNvSpPr txBox="1"/>
          <p:nvPr/>
        </p:nvSpPr>
        <p:spPr>
          <a:xfrm>
            <a:off x="9236150" y="3182112"/>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Marcy Jacobs</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McKinsey &amp; Co</a:t>
            </a:r>
            <a:endParaRPr sz="1100" b="0" i="0" u="none" strike="noStrike" cap="none">
              <a:solidFill>
                <a:schemeClr val="dk2"/>
              </a:solidFill>
              <a:latin typeface="Source Sans Pro"/>
              <a:ea typeface="Source Sans Pro"/>
              <a:cs typeface="Source Sans Pro"/>
              <a:sym typeface="Source Sans Pro"/>
            </a:endParaRPr>
          </a:p>
        </p:txBody>
      </p:sp>
      <p:sp>
        <p:nvSpPr>
          <p:cNvPr id="221" name="Google Shape;221;p2"/>
          <p:cNvSpPr txBox="1"/>
          <p:nvPr/>
        </p:nvSpPr>
        <p:spPr>
          <a:xfrm>
            <a:off x="3846393" y="5577840"/>
            <a:ext cx="1378749" cy="507831"/>
          </a:xfrm>
          <a:prstGeom prst="rect">
            <a:avLst/>
          </a:prstGeom>
          <a:noFill/>
          <a:ln>
            <a:noFill/>
          </a:ln>
        </p:spPr>
        <p:txBody>
          <a:bodyPr spcFirstLastPara="1" wrap="square" lIns="0" tIns="0" rIns="0" bIns="0" anchor="t" anchorCtr="0">
            <a:spAutoFit/>
          </a:bodyPr>
          <a:lstStyle/>
          <a:p>
            <a:pPr>
              <a:buClr>
                <a:schemeClr val="dk2"/>
              </a:buClr>
              <a:buSzPts val="1200"/>
            </a:pPr>
            <a:r>
              <a:rPr lang="en-US" sz="1100" b="1" i="0" u="none" strike="noStrike" cap="none">
                <a:solidFill>
                  <a:schemeClr val="dk2"/>
                </a:solidFill>
                <a:latin typeface="PT Serif"/>
                <a:ea typeface="PT Serif"/>
                <a:cs typeface="PT Serif"/>
                <a:sym typeface="PT Serif"/>
              </a:rPr>
              <a:t>Carolyn Williams</a:t>
            </a:r>
            <a:br>
              <a:rPr lang="en-US" sz="1100" b="0" i="0" u="none" strike="noStrike" cap="none">
                <a:latin typeface="PT Serif"/>
                <a:ea typeface="PT Serif"/>
                <a:cs typeface="PT Serif"/>
              </a:rPr>
            </a:br>
            <a:r>
              <a:rPr lang="en-US" sz="1100">
                <a:solidFill>
                  <a:schemeClr val="dk2"/>
                </a:solidFill>
                <a:latin typeface="Source Sans Pro"/>
                <a:ea typeface="Source Sans Pro"/>
                <a:cs typeface="PT Serif"/>
                <a:sym typeface="Source Sans Pro"/>
              </a:rPr>
              <a:t>Chicago, IL</a:t>
            </a:r>
            <a:br>
              <a:rPr lang="en-US" sz="1100" b="0" i="0" u="none" strike="noStrike" cap="none">
                <a:latin typeface="Source Sans Pro"/>
                <a:ea typeface="Source Sans Pro"/>
                <a:cs typeface="Source Sans Pro"/>
              </a:rPr>
            </a:br>
            <a:r>
              <a:rPr lang="en-US" sz="1100" b="0" i="0" u="none" strike="noStrike" cap="none">
                <a:solidFill>
                  <a:schemeClr val="dk2"/>
                </a:solidFill>
                <a:latin typeface="Source Sans Pro"/>
                <a:ea typeface="Source Sans Pro"/>
                <a:cs typeface="Source Sans Pro"/>
                <a:sym typeface="Source Sans Pro"/>
              </a:rPr>
              <a:t>Experience Designer</a:t>
            </a:r>
            <a:endParaRPr sz="1100" b="0" i="0" u="none" strike="noStrike" cap="none">
              <a:solidFill>
                <a:schemeClr val="dk2"/>
              </a:solidFill>
              <a:latin typeface="Source Sans Pro"/>
              <a:ea typeface="Source Sans Pro"/>
              <a:cs typeface="Source Sans Pro"/>
            </a:endParaRPr>
          </a:p>
        </p:txBody>
      </p:sp>
      <p:sp>
        <p:nvSpPr>
          <p:cNvPr id="222" name="Google Shape;222;p2"/>
          <p:cNvSpPr txBox="1"/>
          <p:nvPr/>
        </p:nvSpPr>
        <p:spPr>
          <a:xfrm>
            <a:off x="2131133" y="5577231"/>
            <a:ext cx="1322977" cy="8463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Carl Dickerson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Atlanta, GA</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Content Strategist and Plain Language Content Creator</a:t>
            </a:r>
            <a:endParaRPr sz="1100" b="0" i="0" u="none" strike="noStrike" cap="none">
              <a:solidFill>
                <a:schemeClr val="dk2"/>
              </a:solidFill>
              <a:latin typeface="Source Sans Pro"/>
              <a:ea typeface="Source Sans Pro"/>
              <a:cs typeface="Source Sans Pro"/>
              <a:sym typeface="Source Sans Pro"/>
            </a:endParaRPr>
          </a:p>
        </p:txBody>
      </p:sp>
      <p:sp>
        <p:nvSpPr>
          <p:cNvPr id="223" name="Google Shape;223;p2"/>
          <p:cNvSpPr txBox="1"/>
          <p:nvPr/>
        </p:nvSpPr>
        <p:spPr>
          <a:xfrm>
            <a:off x="448056" y="5577840"/>
            <a:ext cx="1226148"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Thomas McCue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PT Serif"/>
                <a:sym typeface="Source Sans Pro"/>
              </a:rPr>
              <a:t>Oak Park</a:t>
            </a:r>
            <a:r>
              <a:rPr lang="en-US" sz="1100" b="0" i="0" u="none" strike="noStrike" cap="none">
                <a:solidFill>
                  <a:schemeClr val="dk2"/>
                </a:solidFill>
                <a:latin typeface="Source Sans Pro"/>
                <a:ea typeface="Source Sans Pro"/>
                <a:cs typeface="Source Sans Pro"/>
                <a:sym typeface="Source Sans Pro"/>
              </a:rPr>
              <a:t>, </a:t>
            </a:r>
            <a:r>
              <a:rPr lang="en-US" sz="1100">
                <a:solidFill>
                  <a:schemeClr val="dk2"/>
                </a:solidFill>
                <a:latin typeface="Source Sans Pro"/>
                <a:ea typeface="Source Sans Pro"/>
                <a:cs typeface="Source Sans Pro"/>
                <a:sym typeface="Source Sans Pro"/>
              </a:rPr>
              <a:t>IL</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Principal Designer Director</a:t>
            </a:r>
            <a:endParaRPr sz="1100" b="0" i="0" u="none" strike="noStrike" cap="none">
              <a:solidFill>
                <a:schemeClr val="dk2"/>
              </a:solidFill>
              <a:latin typeface="Source Sans Pro"/>
              <a:ea typeface="Source Sans Pro"/>
              <a:cs typeface="Source Sans Pro"/>
              <a:sym typeface="Source Sans Pro"/>
            </a:endParaRPr>
          </a:p>
        </p:txBody>
      </p:sp>
      <p:sp>
        <p:nvSpPr>
          <p:cNvPr id="225" name="Google Shape;225;p2"/>
          <p:cNvSpPr txBox="1"/>
          <p:nvPr/>
        </p:nvSpPr>
        <p:spPr>
          <a:xfrm>
            <a:off x="7699248" y="5580786"/>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Will Reynolds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SERVE Advisory</a:t>
            </a:r>
            <a:endParaRPr sz="1100" b="0" i="0" u="none" strike="noStrike" cap="none">
              <a:solidFill>
                <a:schemeClr val="dk2"/>
              </a:solidFill>
              <a:latin typeface="Source Sans Pro"/>
              <a:ea typeface="Source Sans Pro"/>
              <a:cs typeface="Source Sans Pro"/>
              <a:sym typeface="Source Sans Pro"/>
            </a:endParaRPr>
          </a:p>
        </p:txBody>
      </p:sp>
      <p:sp>
        <p:nvSpPr>
          <p:cNvPr id="226" name="Google Shape;226;p2"/>
          <p:cNvSpPr txBox="1"/>
          <p:nvPr/>
        </p:nvSpPr>
        <p:spPr>
          <a:xfrm>
            <a:off x="9235440" y="5577840"/>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Ben Morris</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Pluribus Digital</a:t>
            </a:r>
            <a:endParaRPr sz="1100" b="0" i="0" u="none" strike="noStrike" cap="none">
              <a:solidFill>
                <a:schemeClr val="dk2"/>
              </a:solidFill>
              <a:latin typeface="Source Sans Pro"/>
              <a:ea typeface="Source Sans Pro"/>
              <a:cs typeface="Source Sans Pro"/>
              <a:sym typeface="Source Sans Pro"/>
            </a:endParaRPr>
          </a:p>
        </p:txBody>
      </p:sp>
      <p:cxnSp>
        <p:nvCxnSpPr>
          <p:cNvPr id="227" name="Google Shape;227;p2"/>
          <p:cNvCxnSpPr>
            <a:cxnSpLocks/>
          </p:cNvCxnSpPr>
          <p:nvPr/>
        </p:nvCxnSpPr>
        <p:spPr>
          <a:xfrm>
            <a:off x="7108793" y="1366372"/>
            <a:ext cx="14242" cy="5043896"/>
          </a:xfrm>
          <a:prstGeom prst="straightConnector1">
            <a:avLst/>
          </a:prstGeom>
          <a:noFill/>
          <a:ln w="12700" cap="flat" cmpd="sng">
            <a:solidFill>
              <a:srgbClr val="C7C7C7"/>
            </a:solidFill>
            <a:prstDash val="solid"/>
            <a:miter lim="800000"/>
            <a:headEnd type="none" w="sm" len="sm"/>
            <a:tailEnd type="none" w="sm" len="sm"/>
          </a:ln>
        </p:spPr>
      </p:cxnSp>
      <p:grpSp>
        <p:nvGrpSpPr>
          <p:cNvPr id="228" name="Google Shape;228;p2"/>
          <p:cNvGrpSpPr/>
          <p:nvPr/>
        </p:nvGrpSpPr>
        <p:grpSpPr>
          <a:xfrm>
            <a:off x="5597836" y="4535424"/>
            <a:ext cx="1319500" cy="1719524"/>
            <a:chOff x="4825555" y="2119578"/>
            <a:chExt cx="1319500" cy="1719524"/>
          </a:xfrm>
        </p:grpSpPr>
        <p:sp>
          <p:nvSpPr>
            <p:cNvPr id="229" name="Google Shape;229;p2"/>
            <p:cNvSpPr txBox="1"/>
            <p:nvPr/>
          </p:nvSpPr>
          <p:spPr>
            <a:xfrm>
              <a:off x="4825555" y="3161994"/>
              <a:ext cx="1319500"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Teagan Stephenson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Ft. Lauderdale, FL</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Full Stack Engineer</a:t>
              </a:r>
            </a:p>
            <a:p>
              <a:pPr marL="0" marR="0" lvl="0" indent="0" algn="l" rtl="0">
                <a:lnSpc>
                  <a:spcPct val="100000"/>
                </a:lnSpc>
                <a:spcBef>
                  <a:spcPts val="0"/>
                </a:spcBef>
                <a:spcAft>
                  <a:spcPts val="0"/>
                </a:spcAft>
                <a:buClr>
                  <a:schemeClr val="dk2"/>
                </a:buClr>
                <a:buSzPts val="1200"/>
                <a:buFont typeface="PT Serif"/>
                <a:buNone/>
              </a:pPr>
              <a:r>
                <a:rPr lang="en-US" sz="1100">
                  <a:solidFill>
                    <a:schemeClr val="dk2"/>
                  </a:solidFill>
                  <a:latin typeface="Source Sans Pro"/>
                  <a:ea typeface="Source Sans Pro"/>
                  <a:cs typeface="Source Sans Pro"/>
                  <a:sym typeface="Source Sans Pro"/>
                </a:rPr>
                <a:t>1095-B Product Only</a:t>
              </a:r>
              <a:endParaRPr sz="1100" b="0" i="0" u="none" strike="noStrike" cap="none">
                <a:solidFill>
                  <a:schemeClr val="dk2"/>
                </a:solidFill>
                <a:latin typeface="Source Sans Pro"/>
                <a:ea typeface="Source Sans Pro"/>
                <a:cs typeface="Source Sans Pro"/>
                <a:sym typeface="Source Sans Pro"/>
              </a:endParaRPr>
            </a:p>
          </p:txBody>
        </p:sp>
        <p:pic>
          <p:nvPicPr>
            <p:cNvPr id="230" name="Google Shape;230;p2" descr="A picture containing sky, outdoor, person, person&#10;&#10;Description automatically generated"/>
            <p:cNvPicPr preferRelativeResize="0"/>
            <p:nvPr/>
          </p:nvPicPr>
          <p:blipFill rotWithShape="1">
            <a:blip r:embed="rId11">
              <a:alphaModFix/>
            </a:blip>
            <a:srcRect/>
            <a:stretch/>
          </p:blipFill>
          <p:spPr>
            <a:xfrm>
              <a:off x="4831579" y="2119578"/>
              <a:ext cx="889673" cy="907869"/>
            </a:xfrm>
            <a:prstGeom prst="flowChartConnector">
              <a:avLst/>
            </a:prstGeom>
            <a:noFill/>
            <a:ln>
              <a:noFill/>
            </a:ln>
          </p:spPr>
        </p:pic>
      </p:grpSp>
      <p:sp>
        <p:nvSpPr>
          <p:cNvPr id="44" name="Google Shape;212;p2">
            <a:extLst>
              <a:ext uri="{FF2B5EF4-FFF2-40B4-BE49-F238E27FC236}">
                <a16:creationId xmlns:a16="http://schemas.microsoft.com/office/drawing/2014/main" id="{28E8AA2B-7E30-48CF-86E4-5464130C7279}"/>
              </a:ext>
            </a:extLst>
          </p:cNvPr>
          <p:cNvSpPr txBox="1"/>
          <p:nvPr/>
        </p:nvSpPr>
        <p:spPr>
          <a:xfrm>
            <a:off x="447146" y="3182770"/>
            <a:ext cx="1226148" cy="507831"/>
          </a:xfrm>
          <a:prstGeom prst="rect">
            <a:avLst/>
          </a:prstGeom>
          <a:noFill/>
          <a:ln>
            <a:noFill/>
          </a:ln>
        </p:spPr>
        <p:txBody>
          <a:bodyPr spcFirstLastPara="1" wrap="square" lIns="0" tIns="0" rIns="0" bIns="0" anchor="t" anchorCtr="0">
            <a:spAutoFit/>
          </a:bodyPr>
          <a:lstStyle/>
          <a:p>
            <a:r>
              <a:rPr lang="en-US" sz="1100" b="1">
                <a:solidFill>
                  <a:schemeClr val="dk2"/>
                </a:solidFill>
                <a:latin typeface="PT Serif"/>
                <a:ea typeface="Source Sans Pro"/>
                <a:cs typeface="Source Sans Pro"/>
                <a:sym typeface="PT Serif"/>
              </a:rPr>
              <a:t>Munish Sikka</a:t>
            </a:r>
          </a:p>
          <a:p>
            <a:r>
              <a:rPr lang="en-US" sz="1100">
                <a:solidFill>
                  <a:schemeClr val="dk2"/>
                </a:solidFill>
                <a:latin typeface="Source Sans Pro"/>
                <a:ea typeface="Source Sans Pro"/>
                <a:cs typeface="Source Sans Pro"/>
                <a:sym typeface="PT Serif"/>
              </a:rPr>
              <a:t>Washington DC</a:t>
            </a:r>
            <a:endParaRPr lang="en-US" sz="1100">
              <a:solidFill>
                <a:schemeClr val="dk2"/>
              </a:solidFill>
              <a:latin typeface="Source Sans Pro"/>
              <a:ea typeface="Source Sans Pro"/>
              <a:cs typeface="Source Sans Pro"/>
            </a:endParaRPr>
          </a:p>
          <a:p>
            <a:r>
              <a:rPr lang="en-US" sz="1100" b="0" i="0" u="none" strike="noStrike" cap="none">
                <a:solidFill>
                  <a:schemeClr val="dk2"/>
                </a:solidFill>
                <a:latin typeface="Source Sans Pro"/>
                <a:ea typeface="Source Sans Pro"/>
                <a:cs typeface="Source Sans Pro"/>
                <a:sym typeface="Source Sans Pro"/>
              </a:rPr>
              <a:t>Product </a:t>
            </a:r>
            <a:r>
              <a:rPr lang="en-US" sz="1100">
                <a:solidFill>
                  <a:schemeClr val="dk2"/>
                </a:solidFill>
                <a:latin typeface="Source Sans Pro"/>
                <a:ea typeface="Source Sans Pro"/>
                <a:cs typeface="Source Sans Pro"/>
                <a:sym typeface="Source Sans Pro"/>
              </a:rPr>
              <a:t>Lead</a:t>
            </a:r>
            <a:endParaRPr lang="en-US" sz="1100" b="0" i="0" u="none" strike="noStrike" cap="none">
              <a:solidFill>
                <a:schemeClr val="dk2"/>
              </a:solidFill>
              <a:latin typeface="Source Sans Pro"/>
              <a:ea typeface="Source Sans Pro"/>
              <a:cs typeface="Source Sans Pro"/>
            </a:endParaRPr>
          </a:p>
        </p:txBody>
      </p:sp>
      <p:pic>
        <p:nvPicPr>
          <p:cNvPr id="6" name="Picture 5">
            <a:extLst>
              <a:ext uri="{FF2B5EF4-FFF2-40B4-BE49-F238E27FC236}">
                <a16:creationId xmlns:a16="http://schemas.microsoft.com/office/drawing/2014/main" id="{7948A3F3-9796-46CE-9F61-00A80F8DEF69}"/>
              </a:ext>
            </a:extLst>
          </p:cNvPr>
          <p:cNvPicPr>
            <a:picLocks noChangeAspect="1"/>
          </p:cNvPicPr>
          <p:nvPr/>
        </p:nvPicPr>
        <p:blipFill rotWithShape="1">
          <a:blip r:embed="rId12"/>
          <a:srcRect l="14185" t="16338" r="8961" b="12605"/>
          <a:stretch/>
        </p:blipFill>
        <p:spPr>
          <a:xfrm>
            <a:off x="447147" y="2148419"/>
            <a:ext cx="891768" cy="920424"/>
          </a:xfrm>
          <a:prstGeom prst="flowChartConnector">
            <a:avLst/>
          </a:prstGeom>
        </p:spPr>
      </p:pic>
      <p:pic>
        <p:nvPicPr>
          <p:cNvPr id="7" name="Picture 6" descr="A person with a beard&#10;&#10;Description automatically generated with low confidence">
            <a:extLst>
              <a:ext uri="{FF2B5EF4-FFF2-40B4-BE49-F238E27FC236}">
                <a16:creationId xmlns:a16="http://schemas.microsoft.com/office/drawing/2014/main" id="{95A77363-E608-4059-A435-11A522FD102A}"/>
              </a:ext>
            </a:extLst>
          </p:cNvPr>
          <p:cNvPicPr>
            <a:picLocks noChangeAspect="1"/>
          </p:cNvPicPr>
          <p:nvPr/>
        </p:nvPicPr>
        <p:blipFill rotWithShape="1">
          <a:blip r:embed="rId13"/>
          <a:srcRect l="14161" r="14005"/>
          <a:stretch/>
        </p:blipFill>
        <p:spPr>
          <a:xfrm>
            <a:off x="10753344" y="4535424"/>
            <a:ext cx="880529" cy="908764"/>
          </a:xfrm>
          <a:prstGeom prst="flowChartConnector">
            <a:avLst/>
          </a:prstGeom>
        </p:spPr>
      </p:pic>
      <p:sp>
        <p:nvSpPr>
          <p:cNvPr id="52" name="Google Shape;218;p2">
            <a:extLst>
              <a:ext uri="{FF2B5EF4-FFF2-40B4-BE49-F238E27FC236}">
                <a16:creationId xmlns:a16="http://schemas.microsoft.com/office/drawing/2014/main" id="{6C9D2FE4-3EA2-442C-939B-BC72E4710CD2}"/>
              </a:ext>
            </a:extLst>
          </p:cNvPr>
          <p:cNvSpPr txBox="1"/>
          <p:nvPr/>
        </p:nvSpPr>
        <p:spPr>
          <a:xfrm>
            <a:off x="10753343" y="5577840"/>
            <a:ext cx="1127677" cy="32316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050" b="1">
                <a:solidFill>
                  <a:schemeClr val="dk2"/>
                </a:solidFill>
                <a:latin typeface="PT Serif"/>
                <a:ea typeface="PT Serif"/>
                <a:cs typeface="PT Serif"/>
                <a:sym typeface="PT Serif"/>
              </a:rPr>
              <a:t>Travis</a:t>
            </a:r>
            <a:r>
              <a:rPr lang="en-US" sz="1050" b="1" i="0" u="none" strike="noStrike" cap="none">
                <a:solidFill>
                  <a:schemeClr val="dk2"/>
                </a:solidFill>
                <a:latin typeface="PT Serif"/>
                <a:ea typeface="PT Serif"/>
                <a:cs typeface="PT Serif"/>
                <a:sym typeface="PT Serif"/>
              </a:rPr>
              <a:t> Hoffmann</a:t>
            </a:r>
            <a:endParaRPr sz="105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050" b="0" i="0" u="none" strike="noStrike" cap="none">
                <a:solidFill>
                  <a:schemeClr val="dk2"/>
                </a:solidFill>
                <a:latin typeface="Source Sans Pro"/>
                <a:ea typeface="Source Sans Pro"/>
                <a:cs typeface="Source Sans Pro"/>
                <a:sym typeface="Source Sans Pro"/>
              </a:rPr>
              <a:t>MO Studio</a:t>
            </a:r>
            <a:endParaRPr sz="1050" b="0" i="0" u="none" strike="noStrike" cap="none">
              <a:solidFill>
                <a:schemeClr val="dk2"/>
              </a:solidFill>
              <a:latin typeface="Source Sans Pro"/>
              <a:ea typeface="Source Sans Pro"/>
              <a:cs typeface="Source Sans Pro"/>
              <a:sym typeface="Source Sans Pro"/>
            </a:endParaRPr>
          </a:p>
        </p:txBody>
      </p:sp>
      <p:sp>
        <p:nvSpPr>
          <p:cNvPr id="41" name="Google Shape;221;p2">
            <a:extLst>
              <a:ext uri="{FF2B5EF4-FFF2-40B4-BE49-F238E27FC236}">
                <a16:creationId xmlns:a16="http://schemas.microsoft.com/office/drawing/2014/main" id="{D7465A85-8A15-4EAD-96FC-B47DC0EA8700}"/>
              </a:ext>
            </a:extLst>
          </p:cNvPr>
          <p:cNvSpPr txBox="1"/>
          <p:nvPr/>
        </p:nvSpPr>
        <p:spPr>
          <a:xfrm>
            <a:off x="5590936" y="3183700"/>
            <a:ext cx="1517857" cy="507831"/>
          </a:xfrm>
          <a:prstGeom prst="rect">
            <a:avLst/>
          </a:prstGeom>
          <a:noFill/>
          <a:ln>
            <a:noFill/>
          </a:ln>
        </p:spPr>
        <p:txBody>
          <a:bodyPr spcFirstLastPara="1" wrap="square" lIns="0" tIns="0" rIns="0" bIns="0" anchor="t" anchorCtr="0">
            <a:spAutoFit/>
          </a:bodyPr>
          <a:lstStyle/>
          <a:p>
            <a:pPr>
              <a:buClr>
                <a:schemeClr val="dk2"/>
              </a:buClr>
              <a:buSzPts val="1200"/>
            </a:pPr>
            <a:r>
              <a:rPr lang="en-US" sz="1100" b="1" i="0" u="none" strike="noStrike" cap="none">
                <a:solidFill>
                  <a:schemeClr val="dk2"/>
                </a:solidFill>
                <a:latin typeface="PT Serif"/>
                <a:ea typeface="PT Serif"/>
                <a:cs typeface="PT Serif"/>
                <a:sym typeface="PT Serif"/>
              </a:rPr>
              <a:t>Shashank Khandelwal</a:t>
            </a:r>
          </a:p>
          <a:p>
            <a:pPr>
              <a:buClr>
                <a:schemeClr val="dk2"/>
              </a:buClr>
              <a:buSzPts val="1200"/>
            </a:pPr>
            <a:r>
              <a:rPr lang="en-US" sz="1100" b="0" i="0" u="none" strike="noStrike" cap="none">
                <a:solidFill>
                  <a:schemeClr val="dk2"/>
                </a:solidFill>
                <a:latin typeface="Source Sans Pro"/>
                <a:ea typeface="Source Sans Pro"/>
                <a:cs typeface="Source Sans Pro"/>
                <a:sym typeface="Source Sans Pro"/>
              </a:rPr>
              <a:t>Rockville, MD</a:t>
            </a:r>
            <a:endParaRPr lang="en-US" sz="1100" b="0" i="0" u="none" strike="noStrike" cap="none">
              <a:solidFill>
                <a:schemeClr val="dk2"/>
              </a:solidFill>
              <a:latin typeface="Source Sans Pro"/>
              <a:ea typeface="Source Sans Pro"/>
              <a:cs typeface="Source Sans Pro"/>
            </a:endParaRPr>
          </a:p>
          <a:p>
            <a:r>
              <a:rPr lang="en-US" sz="1100">
                <a:latin typeface="Source Sans Pro"/>
                <a:ea typeface="Source Sans Pro"/>
                <a:cs typeface="Source Sans Pro"/>
                <a:sym typeface="Source Sans Pro"/>
              </a:rPr>
              <a:t>Tech Lead</a:t>
            </a:r>
            <a:endParaRPr lang="en-US"/>
          </a:p>
        </p:txBody>
      </p:sp>
      <p:pic>
        <p:nvPicPr>
          <p:cNvPr id="3" name="Picture 2" descr="A person with a beard&#10;&#10;Description automatically generated with low confidence">
            <a:extLst>
              <a:ext uri="{FF2B5EF4-FFF2-40B4-BE49-F238E27FC236}">
                <a16:creationId xmlns:a16="http://schemas.microsoft.com/office/drawing/2014/main" id="{94870796-FFF7-457A-B411-194834B58735}"/>
              </a:ext>
            </a:extLst>
          </p:cNvPr>
          <p:cNvPicPr>
            <a:picLocks noChangeAspect="1"/>
          </p:cNvPicPr>
          <p:nvPr/>
        </p:nvPicPr>
        <p:blipFill rotWithShape="1">
          <a:blip r:embed="rId14">
            <a:extLst>
              <a:ext uri="{28A0092B-C50C-407E-A947-70E740481C1C}">
                <a14:useLocalDpi xmlns:a14="http://schemas.microsoft.com/office/drawing/2010/main" val="0"/>
              </a:ext>
            </a:extLst>
          </a:blip>
          <a:srcRect r="215" b="21596"/>
          <a:stretch/>
        </p:blipFill>
        <p:spPr>
          <a:xfrm>
            <a:off x="5602138" y="2150428"/>
            <a:ext cx="900063" cy="942943"/>
          </a:xfrm>
          <a:prstGeom prst="flowChartConnector">
            <a:avLst/>
          </a:prstGeom>
          <a:ln>
            <a:noFill/>
          </a:ln>
        </p:spPr>
      </p:pic>
      <p:pic>
        <p:nvPicPr>
          <p:cNvPr id="5" name="Picture 4" descr="A person wearing sunglasses&#10;&#10;Description automatically generated with medium confidence">
            <a:extLst>
              <a:ext uri="{FF2B5EF4-FFF2-40B4-BE49-F238E27FC236}">
                <a16:creationId xmlns:a16="http://schemas.microsoft.com/office/drawing/2014/main" id="{FC019060-1B28-4D51-9887-32F13B56AFC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85409" y="4533836"/>
            <a:ext cx="841059" cy="910240"/>
          </a:xfrm>
          <a:prstGeom prst="flowChartConnector">
            <a:avLst/>
          </a:prstGeom>
        </p:spPr>
      </p:pic>
      <p:pic>
        <p:nvPicPr>
          <p:cNvPr id="15" name="Picture 14" descr="A picture containing person, person&#10;&#10;Description automatically generated">
            <a:extLst>
              <a:ext uri="{FF2B5EF4-FFF2-40B4-BE49-F238E27FC236}">
                <a16:creationId xmlns:a16="http://schemas.microsoft.com/office/drawing/2014/main" id="{30F030A8-E0C2-4D8F-B8FE-82950621BB39}"/>
              </a:ext>
            </a:extLst>
          </p:cNvPr>
          <p:cNvPicPr>
            <a:picLocks noChangeAspect="1"/>
          </p:cNvPicPr>
          <p:nvPr/>
        </p:nvPicPr>
        <p:blipFill rotWithShape="1">
          <a:blip r:embed="rId16">
            <a:extLst>
              <a:ext uri="{28A0092B-C50C-407E-A947-70E740481C1C}">
                <a14:useLocalDpi xmlns:a14="http://schemas.microsoft.com/office/drawing/2010/main" val="0"/>
              </a:ext>
            </a:extLst>
          </a:blip>
          <a:srcRect l="13916" r="13417" b="48592"/>
          <a:stretch/>
        </p:blipFill>
        <p:spPr>
          <a:xfrm>
            <a:off x="448056" y="4535424"/>
            <a:ext cx="1024121" cy="937158"/>
          </a:xfrm>
          <a:prstGeom prst="flowChartConnector">
            <a:avLst/>
          </a:prstGeom>
        </p:spPr>
      </p:pic>
      <p:sp>
        <p:nvSpPr>
          <p:cNvPr id="42" name="Google Shape;194;p2">
            <a:extLst>
              <a:ext uri="{FF2B5EF4-FFF2-40B4-BE49-F238E27FC236}">
                <a16:creationId xmlns:a16="http://schemas.microsoft.com/office/drawing/2014/main" id="{C34C236D-09A4-A98A-6391-358F40CDA864}"/>
              </a:ext>
            </a:extLst>
          </p:cNvPr>
          <p:cNvSpPr txBox="1"/>
          <p:nvPr/>
        </p:nvSpPr>
        <p:spPr>
          <a:xfrm>
            <a:off x="9525000" y="211385"/>
            <a:ext cx="2354188" cy="33851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Clr>
                <a:srgbClr val="747C74"/>
              </a:buClr>
              <a:buSzPts val="1200"/>
              <a:buFont typeface="Source Sans Pro"/>
              <a:buNone/>
            </a:pPr>
            <a:r>
              <a:rPr lang="en-US" sz="800" b="0" i="0" u="none" strike="noStrike" cap="none">
                <a:solidFill>
                  <a:srgbClr val="747C74"/>
                </a:solidFill>
                <a:latin typeface="Source Sans Pro"/>
                <a:ea typeface="Source Sans Pro"/>
                <a:cs typeface="Source Sans Pro"/>
                <a:sym typeface="Source Sans Pro"/>
              </a:rPr>
              <a:t>Departures: </a:t>
            </a:r>
          </a:p>
          <a:p>
            <a:pPr marL="0" marR="0" lvl="0" indent="0" rtl="0">
              <a:spcBef>
                <a:spcPts val="0"/>
              </a:spcBef>
              <a:spcAft>
                <a:spcPts val="0"/>
              </a:spcAft>
              <a:buClr>
                <a:srgbClr val="747C74"/>
              </a:buClr>
              <a:buSzPts val="1200"/>
              <a:buFont typeface="Source Sans Pro"/>
              <a:buNone/>
            </a:pPr>
            <a:r>
              <a:rPr lang="en-US" sz="800" b="0" i="0" u="none" strike="noStrike" cap="none">
                <a:solidFill>
                  <a:srgbClr val="747C74"/>
                </a:solidFill>
                <a:latin typeface="Source Sans Pro"/>
                <a:ea typeface="Source Sans Pro"/>
                <a:cs typeface="Source Sans Pro"/>
                <a:sym typeface="Source Sans Pro"/>
              </a:rPr>
              <a:t>4/29 Teagan (will remain available for 1095-B work)</a:t>
            </a:r>
            <a:endParaRPr sz="1050" b="0" i="0" u="none" strike="noStrike" cap="non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39F7FD-B9B1-4B3D-82B8-0B1D2490A086}"/>
              </a:ext>
            </a:extLst>
          </p:cNvPr>
          <p:cNvGraphicFramePr>
            <a:graphicFrameLocks noChangeAspect="1"/>
          </p:cNvGraphicFramePr>
          <p:nvPr>
            <p:custDataLst>
              <p:tags r:id="rId2"/>
            </p:custDataLst>
            <p:extLst>
              <p:ext uri="{D42A27DB-BD31-4B8C-83A1-F6EECF244321}">
                <p14:modId xmlns:p14="http://schemas.microsoft.com/office/powerpoint/2010/main" val="17998197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E339F7FD-B9B1-4B3D-82B8-0B1D2490A08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92" name="Google Shape;692;p20"/>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r>
              <a:rPr lang="en-US" sz="3200"/>
              <a:t>Sprint 1 Deliverables – Health Hub </a:t>
            </a:r>
          </a:p>
        </p:txBody>
      </p:sp>
      <p:sp>
        <p:nvSpPr>
          <p:cNvPr id="693" name="Google Shape;693;p2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20</a:t>
            </a:fld>
            <a:endParaRPr>
              <a:latin typeface="Source Sans Pro"/>
              <a:ea typeface="Source Sans Pro"/>
              <a:cs typeface="Source Sans Pro"/>
              <a:sym typeface="Source Sans Pro"/>
            </a:endParaRPr>
          </a:p>
        </p:txBody>
      </p:sp>
      <p:graphicFrame>
        <p:nvGraphicFramePr>
          <p:cNvPr id="694" name="Google Shape;694;p20"/>
          <p:cNvGraphicFramePr/>
          <p:nvPr>
            <p:extLst>
              <p:ext uri="{D42A27DB-BD31-4B8C-83A1-F6EECF244321}">
                <p14:modId xmlns:p14="http://schemas.microsoft.com/office/powerpoint/2010/main" val="3924964141"/>
              </p:ext>
            </p:extLst>
          </p:nvPr>
        </p:nvGraphicFramePr>
        <p:xfrm>
          <a:off x="431214" y="1030271"/>
          <a:ext cx="11329571" cy="4534783"/>
        </p:xfrm>
        <a:graphic>
          <a:graphicData uri="http://schemas.openxmlformats.org/drawingml/2006/table">
            <a:tbl>
              <a:tblPr>
                <a:noFill/>
                <a:tableStyleId>{1F4BC13E-62C9-4DB2-9D77-78E559E1D0AC}</a:tableStyleId>
              </a:tblPr>
              <a:tblGrid>
                <a:gridCol w="824272">
                  <a:extLst>
                    <a:ext uri="{9D8B030D-6E8A-4147-A177-3AD203B41FA5}">
                      <a16:colId xmlns:a16="http://schemas.microsoft.com/office/drawing/2014/main" val="20000"/>
                    </a:ext>
                  </a:extLst>
                </a:gridCol>
                <a:gridCol w="4085545">
                  <a:extLst>
                    <a:ext uri="{9D8B030D-6E8A-4147-A177-3AD203B41FA5}">
                      <a16:colId xmlns:a16="http://schemas.microsoft.com/office/drawing/2014/main" val="20001"/>
                    </a:ext>
                  </a:extLst>
                </a:gridCol>
                <a:gridCol w="747202">
                  <a:extLst>
                    <a:ext uri="{9D8B030D-6E8A-4147-A177-3AD203B41FA5}">
                      <a16:colId xmlns:a16="http://schemas.microsoft.com/office/drawing/2014/main" val="20002"/>
                    </a:ext>
                  </a:extLst>
                </a:gridCol>
                <a:gridCol w="914146">
                  <a:extLst>
                    <a:ext uri="{9D8B030D-6E8A-4147-A177-3AD203B41FA5}">
                      <a16:colId xmlns:a16="http://schemas.microsoft.com/office/drawing/2014/main" val="20003"/>
                    </a:ext>
                  </a:extLst>
                </a:gridCol>
                <a:gridCol w="2039353">
                  <a:extLst>
                    <a:ext uri="{9D8B030D-6E8A-4147-A177-3AD203B41FA5}">
                      <a16:colId xmlns:a16="http://schemas.microsoft.com/office/drawing/2014/main" val="20004"/>
                    </a:ext>
                  </a:extLst>
                </a:gridCol>
                <a:gridCol w="1358880">
                  <a:extLst>
                    <a:ext uri="{9D8B030D-6E8A-4147-A177-3AD203B41FA5}">
                      <a16:colId xmlns:a16="http://schemas.microsoft.com/office/drawing/2014/main" val="20005"/>
                    </a:ext>
                  </a:extLst>
                </a:gridCol>
                <a:gridCol w="1360173">
                  <a:extLst>
                    <a:ext uri="{9D8B030D-6E8A-4147-A177-3AD203B41FA5}">
                      <a16:colId xmlns:a16="http://schemas.microsoft.com/office/drawing/2014/main" val="20006"/>
                    </a:ext>
                  </a:extLst>
                </a:gridCol>
              </a:tblGrid>
              <a:tr h="362504">
                <a:tc>
                  <a:txBody>
                    <a:bodyPr/>
                    <a:lstStyle/>
                    <a:p>
                      <a:pPr marL="0" marR="0" lvl="0" indent="0" algn="l" rtl="0">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ESTIMATE</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SPRINT TEAM GOAL COMPLETED?</a:t>
                      </a:r>
                      <a:endParaRPr sz="1000">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extLst>
                  <a:ext uri="{0D108BD9-81ED-4DB2-BD59-A6C34878D82A}">
                    <a16:rowId xmlns:a16="http://schemas.microsoft.com/office/drawing/2014/main" val="10000"/>
                  </a:ext>
                </a:extLst>
              </a:tr>
              <a:tr h="503619">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050"/>
                        <a:buFont typeface="PT Serif"/>
                        <a:buNone/>
                        <a:tabLst/>
                        <a:defRPr/>
                      </a:pPr>
                      <a:r>
                        <a:rPr lang="en-US" sz="1000" b="0" i="0" u="none" strike="noStrike" cap="none">
                          <a:solidFill>
                            <a:schemeClr val="dk1"/>
                          </a:solidFill>
                          <a:latin typeface="Source Sans Pro"/>
                          <a:ea typeface="Source Sans Pro"/>
                          <a:hlinkClick r:id="rId7"/>
                        </a:rPr>
                        <a:t>#40433</a:t>
                      </a:r>
                      <a:r>
                        <a:rPr lang="en-US" sz="1000" b="0" i="0" u="none" strike="noStrike" cap="none">
                          <a:solidFill>
                            <a:schemeClr val="dk1"/>
                          </a:solidFill>
                          <a:latin typeface="Source Sans Pro"/>
                          <a:ea typeface="Source Sans Pro"/>
                        </a:rPr>
                        <a:t>  Further develop problem statements to include our understanding of problem</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dirty="0">
                          <a:solidFill>
                            <a:schemeClr val="dk1"/>
                          </a:solidFill>
                          <a:latin typeface="Source Sans Pro"/>
                          <a:ea typeface="Source Sans Pro"/>
                          <a:hlinkClick r:id="rId8"/>
                        </a:rPr>
                        <a:t>Revised statements </a:t>
                      </a:r>
                      <a:endParaRPr lang="en-US" sz="1000" b="0" i="0" u="none" strike="noStrike" cap="none" dirty="0">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dirty="0">
                          <a:solidFill>
                            <a:schemeClr val="dk1"/>
                          </a:solidFill>
                          <a:latin typeface="Source Sans Pro"/>
                          <a:ea typeface="Source Sans Pro"/>
                          <a:hlinkClick r:id="rId9"/>
                        </a:rPr>
                        <a:t>User personas  </a:t>
                      </a:r>
                      <a:endParaRPr lang="en-US" sz="1000" b="0" i="0" u="none" strike="noStrike" cap="none" dirty="0">
                        <a:solidFill>
                          <a:schemeClr val="dk1"/>
                        </a:solidFill>
                        <a:latin typeface="Source Sans Pro"/>
                        <a:ea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5/3/22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1"/>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0"/>
                        </a:rPr>
                        <a:t>#39922</a:t>
                      </a:r>
                      <a:r>
                        <a:rPr lang="en-US" sz="1000" b="0" i="0" u="none" strike="noStrike" cap="none">
                          <a:solidFill>
                            <a:schemeClr val="dk1"/>
                          </a:solidFill>
                          <a:latin typeface="Source Sans Pro"/>
                          <a:ea typeface="Source Sans Pro"/>
                        </a:rPr>
                        <a:t>  Platform orientation [Shashank Khandelwal]</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0"/>
                        </a:rPr>
                        <a:t>Ticket</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5/3/22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2"/>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1"/>
                        </a:rPr>
                        <a:t>#40427</a:t>
                      </a:r>
                      <a:r>
                        <a:rPr lang="en-US" sz="1000" b="0" i="0" u="none" strike="noStrike" cap="none">
                          <a:solidFill>
                            <a:schemeClr val="dk1"/>
                          </a:solidFill>
                          <a:latin typeface="Source Sans Pro"/>
                          <a:ea typeface="Source Sans Pro"/>
                        </a:rPr>
                        <a:t>  Discover and consolidate current state research</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2"/>
                        </a:rPr>
                        <a:t>Research discovery </a:t>
                      </a:r>
                      <a:endParaRPr lang="en-US" sz="1000" u="none" dirty="0">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5/2/22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3"/>
                  </a:ext>
                </a:extLst>
              </a:tr>
              <a:tr h="342741">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3"/>
                        </a:rPr>
                        <a:t>#40432</a:t>
                      </a:r>
                      <a:r>
                        <a:rPr lang="en-US" sz="1000" b="0" i="0" u="none" strike="noStrike" cap="none">
                          <a:solidFill>
                            <a:schemeClr val="dk1"/>
                          </a:solidFill>
                          <a:latin typeface="Source Sans Pro"/>
                          <a:ea typeface="Source Sans Pro"/>
                        </a:rPr>
                        <a:t>  Conduct business partner discovery</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4"/>
                        </a:rPr>
                        <a:t>Initial discovery notes 4/25</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5"/>
                        </a:rPr>
                        <a:t>Mtg w/ Meg 4/29</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6"/>
                        </a:rPr>
                        <a:t>Mtg w/ Danielle 4/29</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4/29/22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4"/>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7"/>
                        </a:rPr>
                        <a:t>#40429</a:t>
                      </a:r>
                      <a:r>
                        <a:rPr lang="en-US" sz="1000" b="0" i="0" u="none" strike="noStrike" cap="none">
                          <a:solidFill>
                            <a:schemeClr val="dk1"/>
                          </a:solidFill>
                          <a:latin typeface="Source Sans Pro"/>
                          <a:ea typeface="Source Sans Pro"/>
                        </a:rPr>
                        <a:t>  Conduct comparative research of similar industries or institutions</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13</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 Carolyn</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rPr>
                        <a:t>Mural</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4/29/22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5"/>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8"/>
                        </a:rPr>
                        <a:t>#40008</a:t>
                      </a:r>
                      <a:r>
                        <a:rPr lang="en-US" sz="1000" b="0" i="0" u="none" strike="noStrike" cap="none">
                          <a:solidFill>
                            <a:schemeClr val="dk1"/>
                          </a:solidFill>
                          <a:latin typeface="Source Sans Pro"/>
                          <a:ea typeface="Source Sans Pro"/>
                        </a:rPr>
                        <a:t>  Platform orientation [Carolyn Williams]</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8"/>
                        </a:rPr>
                        <a:t>Ticket</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5/3/22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6"/>
                  </a:ext>
                </a:extLst>
              </a:tr>
              <a:tr h="362504">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9"/>
                        </a:rPr>
                        <a:t>#40009</a:t>
                      </a:r>
                      <a:r>
                        <a:rPr lang="en-US" sz="1000" b="0" i="0" u="none" strike="noStrike" cap="none">
                          <a:solidFill>
                            <a:schemeClr val="dk1"/>
                          </a:solidFill>
                          <a:latin typeface="Source Sans Pro"/>
                          <a:ea typeface="Source Sans Pro"/>
                        </a:rPr>
                        <a:t>  Platform orientation [Thomas McCue]</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9"/>
                        </a:rPr>
                        <a:t>Ticket</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5/3/22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2768401605"/>
                  </a:ext>
                </a:extLst>
              </a:tr>
              <a:tr h="362504">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PM</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20"/>
                        </a:rPr>
                        <a:t>#40431</a:t>
                      </a:r>
                      <a:r>
                        <a:rPr lang="en-US" sz="1000" b="0" i="0" u="none" strike="noStrike" cap="none">
                          <a:solidFill>
                            <a:schemeClr val="dk1"/>
                          </a:solidFill>
                          <a:latin typeface="Source Sans Pro"/>
                          <a:ea typeface="Source Sans Pro"/>
                        </a:rPr>
                        <a:t>  Determine gaps in available research</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t>
                      </a: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rPr>
                        <a:t>NR</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5/5/22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2499922272"/>
                  </a:ext>
                </a:extLst>
              </a:tr>
              <a:tr h="362504">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PM</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21"/>
                        </a:rPr>
                        <a:t>#40442</a:t>
                      </a:r>
                      <a:r>
                        <a:rPr lang="en-US" sz="1000" b="0" i="0" u="none" strike="noStrike" cap="none">
                          <a:solidFill>
                            <a:schemeClr val="dk1"/>
                          </a:solidFill>
                          <a:latin typeface="Source Sans Pro"/>
                          <a:ea typeface="Source Sans Pro"/>
                        </a:rPr>
                        <a:t>  Create business partner communication / discovery plan</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22"/>
                        </a:rPr>
                        <a:t>HH Comm Log </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4/21/22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2272322173"/>
                  </a:ext>
                </a:extLst>
              </a:tr>
              <a:tr h="362504">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PM</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23"/>
                        </a:rPr>
                        <a:t>#40441</a:t>
                      </a:r>
                      <a:r>
                        <a:rPr lang="en-US" sz="1000" b="0" i="0" u="none" strike="noStrike" cap="none">
                          <a:solidFill>
                            <a:schemeClr val="dk1"/>
                          </a:solidFill>
                          <a:latin typeface="Source Sans Pro"/>
                          <a:ea typeface="Source Sans Pro"/>
                        </a:rPr>
                        <a:t>  Create team cadence with key VA personnel</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24"/>
                        </a:rPr>
                        <a:t>Cadence</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4/20/22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2829071194"/>
                  </a:ext>
                </a:extLst>
              </a:tr>
              <a:tr h="362504">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bg2"/>
                          </a:solidFill>
                          <a:latin typeface="Source Sans Pro"/>
                          <a:ea typeface="Source Sans Pro"/>
                          <a:cs typeface="Source Sans Pro SemiBold"/>
                          <a:sym typeface="Source Sans Pro SemiBold"/>
                          <a:hlinkClick r:id="rId25"/>
                        </a:rPr>
                        <a:t>#40754</a:t>
                      </a:r>
                      <a:r>
                        <a:rPr lang="en-US" sz="1000" b="0" i="0" u="none" strike="noStrike" cap="none">
                          <a:solidFill>
                            <a:schemeClr val="bg2"/>
                          </a:solidFill>
                          <a:latin typeface="Source Sans Pro"/>
                          <a:ea typeface="Source Sans Pro"/>
                          <a:cs typeface="Source Sans Pro SemiBold"/>
                          <a:sym typeface="Source Sans Pro SemiBold"/>
                        </a:rPr>
                        <a:t> Develop initial strategic roadmap &amp; vision</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u="none">
                          <a:latin typeface="Source Sans Pro"/>
                          <a:ea typeface="Source Sans Pro"/>
                        </a:rPr>
                        <a:t>Demo slide 7 - 9</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5/2/22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dirty="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dirty="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3961784967"/>
                  </a:ext>
                </a:extLst>
              </a:tr>
            </a:tbl>
          </a:graphicData>
        </a:graphic>
      </p:graphicFrame>
      <p:sp>
        <p:nvSpPr>
          <p:cNvPr id="695" name="Google Shape;695;p2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Source Sans Pro"/>
                <a:sym typeface="Source Sans Pro"/>
              </a:rPr>
              <a:t>Sprint 6 Deliverables</a:t>
            </a:r>
            <a:endParaRPr sz="1800">
              <a:solidFill>
                <a:schemeClr val="dk1"/>
              </a:solidFill>
              <a:latin typeface="Calibri"/>
              <a:ea typeface="Calibri"/>
              <a:cs typeface="Calibri"/>
              <a:sym typeface="Calibri"/>
            </a:endParaRPr>
          </a:p>
        </p:txBody>
      </p:sp>
      <p:sp>
        <p:nvSpPr>
          <p:cNvPr id="9" name="Google Shape;265;p4">
            <a:extLst>
              <a:ext uri="{FF2B5EF4-FFF2-40B4-BE49-F238E27FC236}">
                <a16:creationId xmlns:a16="http://schemas.microsoft.com/office/drawing/2014/main" id="{B9D9B8D6-A767-4CB1-9C25-0D36AFB3B67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339F7FD-B9B1-4B3D-82B8-0B1D2490A0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8"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E339F7FD-B9B1-4B3D-82B8-0B1D2490A08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92" name="Google Shape;692;p20"/>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r>
              <a:rPr lang="en-US" sz="3200"/>
              <a:t>Sprint 1 Deliverables – 1095-B </a:t>
            </a:r>
          </a:p>
        </p:txBody>
      </p:sp>
      <p:sp>
        <p:nvSpPr>
          <p:cNvPr id="693" name="Google Shape;693;p2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21</a:t>
            </a:fld>
            <a:endParaRPr>
              <a:latin typeface="Source Sans Pro"/>
              <a:ea typeface="Source Sans Pro"/>
              <a:cs typeface="Source Sans Pro"/>
              <a:sym typeface="Source Sans Pro"/>
            </a:endParaRPr>
          </a:p>
        </p:txBody>
      </p:sp>
      <p:graphicFrame>
        <p:nvGraphicFramePr>
          <p:cNvPr id="694" name="Google Shape;694;p20"/>
          <p:cNvGraphicFramePr/>
          <p:nvPr>
            <p:extLst>
              <p:ext uri="{D42A27DB-BD31-4B8C-83A1-F6EECF244321}">
                <p14:modId xmlns:p14="http://schemas.microsoft.com/office/powerpoint/2010/main" val="1070556103"/>
              </p:ext>
            </p:extLst>
          </p:nvPr>
        </p:nvGraphicFramePr>
        <p:xfrm>
          <a:off x="431214" y="1030271"/>
          <a:ext cx="11329571" cy="2970308"/>
        </p:xfrm>
        <a:graphic>
          <a:graphicData uri="http://schemas.openxmlformats.org/drawingml/2006/table">
            <a:tbl>
              <a:tblPr>
                <a:noFill/>
                <a:tableStyleId>{1F4BC13E-62C9-4DB2-9D77-78E559E1D0AC}</a:tableStyleId>
              </a:tblPr>
              <a:tblGrid>
                <a:gridCol w="824272">
                  <a:extLst>
                    <a:ext uri="{9D8B030D-6E8A-4147-A177-3AD203B41FA5}">
                      <a16:colId xmlns:a16="http://schemas.microsoft.com/office/drawing/2014/main" val="20000"/>
                    </a:ext>
                  </a:extLst>
                </a:gridCol>
                <a:gridCol w="4085545">
                  <a:extLst>
                    <a:ext uri="{9D8B030D-6E8A-4147-A177-3AD203B41FA5}">
                      <a16:colId xmlns:a16="http://schemas.microsoft.com/office/drawing/2014/main" val="20001"/>
                    </a:ext>
                  </a:extLst>
                </a:gridCol>
                <a:gridCol w="747202">
                  <a:extLst>
                    <a:ext uri="{9D8B030D-6E8A-4147-A177-3AD203B41FA5}">
                      <a16:colId xmlns:a16="http://schemas.microsoft.com/office/drawing/2014/main" val="20002"/>
                    </a:ext>
                  </a:extLst>
                </a:gridCol>
                <a:gridCol w="914146">
                  <a:extLst>
                    <a:ext uri="{9D8B030D-6E8A-4147-A177-3AD203B41FA5}">
                      <a16:colId xmlns:a16="http://schemas.microsoft.com/office/drawing/2014/main" val="20003"/>
                    </a:ext>
                  </a:extLst>
                </a:gridCol>
                <a:gridCol w="2039353">
                  <a:extLst>
                    <a:ext uri="{9D8B030D-6E8A-4147-A177-3AD203B41FA5}">
                      <a16:colId xmlns:a16="http://schemas.microsoft.com/office/drawing/2014/main" val="20004"/>
                    </a:ext>
                  </a:extLst>
                </a:gridCol>
                <a:gridCol w="1358880">
                  <a:extLst>
                    <a:ext uri="{9D8B030D-6E8A-4147-A177-3AD203B41FA5}">
                      <a16:colId xmlns:a16="http://schemas.microsoft.com/office/drawing/2014/main" val="20005"/>
                    </a:ext>
                  </a:extLst>
                </a:gridCol>
                <a:gridCol w="1360173">
                  <a:extLst>
                    <a:ext uri="{9D8B030D-6E8A-4147-A177-3AD203B41FA5}">
                      <a16:colId xmlns:a16="http://schemas.microsoft.com/office/drawing/2014/main" val="20006"/>
                    </a:ext>
                  </a:extLst>
                </a:gridCol>
              </a:tblGrid>
              <a:tr h="362504">
                <a:tc>
                  <a:txBody>
                    <a:bodyPr/>
                    <a:lstStyle/>
                    <a:p>
                      <a:pPr marL="0" marR="0" lvl="0" indent="0" algn="l" rtl="0">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ESTIMATE</a:t>
                      </a:r>
                      <a:endParaRPr sz="1000">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4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a:solidFill>
                            <a:schemeClr val="accent1"/>
                          </a:solidFill>
                          <a:latin typeface="Source Sans Pro Semibold"/>
                          <a:ea typeface="Source Sans Pro Semibold"/>
                          <a:cs typeface="Source Sans Pro Semibold"/>
                          <a:sym typeface="Source Sans Pro SemiBold"/>
                        </a:rPr>
                        <a:t>SPRINT TEAM GOAL COMPLETED?</a:t>
                      </a:r>
                      <a:endParaRPr sz="1000">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chemeClr val="tx1"/>
                      </a:solidFill>
                      <a:prstDash val="solid"/>
                      <a:round/>
                      <a:headEnd type="none" w="sm" len="sm"/>
                      <a:tailEnd type="none" w="sm" len="sm"/>
                    </a:lnB>
                  </a:tcPr>
                </a:tc>
                <a:extLst>
                  <a:ext uri="{0D108BD9-81ED-4DB2-BD59-A6C34878D82A}">
                    <a16:rowId xmlns:a16="http://schemas.microsoft.com/office/drawing/2014/main" val="10000"/>
                  </a:ext>
                </a:extLst>
              </a:tr>
              <a:tr h="503619">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050"/>
                        <a:buFont typeface="PT Serif"/>
                        <a:buNone/>
                        <a:tabLst/>
                        <a:defRPr/>
                      </a:pPr>
                      <a:r>
                        <a:rPr lang="en-US" sz="1000" b="0" i="0" u="none" strike="noStrike" cap="none">
                          <a:solidFill>
                            <a:schemeClr val="dk1"/>
                          </a:solidFill>
                          <a:latin typeface="Source Sans Pro"/>
                          <a:ea typeface="Source Sans Pro"/>
                          <a:hlinkClick r:id="rId7"/>
                        </a:rPr>
                        <a:t>#40455 </a:t>
                      </a:r>
                      <a:r>
                        <a:rPr lang="en-US" sz="1000" b="0" i="0" u="none" strike="noStrike" cap="none">
                          <a:solidFill>
                            <a:schemeClr val="dk1"/>
                          </a:solidFill>
                          <a:latin typeface="Source Sans Pro"/>
                          <a:ea typeface="Source Sans Pro"/>
                        </a:rPr>
                        <a:t> PM team to f/u on HEC legal review</a:t>
                      </a:r>
                      <a:endParaRPr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8"/>
                        </a:rPr>
                        <a:t>1095-B Updates </a:t>
                      </a:r>
                      <a:endParaRPr lang="en-US" sz="1000" b="0" i="0" u="none" strike="noStrike" cap="none">
                        <a:solidFill>
                          <a:schemeClr val="dk1"/>
                        </a:solidFill>
                        <a:latin typeface="Source Sans Pro"/>
                        <a:ea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5/3/22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tx1"/>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1"/>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9"/>
                        </a:rPr>
                        <a:t>#40454 </a:t>
                      </a:r>
                      <a:r>
                        <a:rPr lang="en-US" sz="1000" b="0" i="0" u="none" strike="noStrike" cap="none">
                          <a:solidFill>
                            <a:schemeClr val="dk1"/>
                          </a:solidFill>
                          <a:latin typeface="Source Sans Pro"/>
                          <a:ea typeface="Source Sans Pro"/>
                        </a:rPr>
                        <a:t> PM to f/u w/ VA-PO on HEC documents being translated into Spanish</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8"/>
                        </a:rPr>
                        <a:t>1095-B Updates</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5/3/22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2"/>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0"/>
                        </a:rPr>
                        <a:t>#39723 </a:t>
                      </a:r>
                      <a:r>
                        <a:rPr lang="en-US" sz="1000" b="0" i="0" u="none" strike="noStrike" cap="none">
                          <a:solidFill>
                            <a:schemeClr val="dk1"/>
                          </a:solidFill>
                          <a:latin typeface="Source Sans Pro"/>
                          <a:ea typeface="Source Sans Pro"/>
                        </a:rPr>
                        <a:t> PM team to f/u on VA Notify ticket for opt-in</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1"/>
                        </a:rPr>
                        <a:t>#CMDMRP-2269</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8"/>
                        </a:rPr>
                        <a:t>1095-B Updates</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5/3/22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3"/>
                  </a:ext>
                </a:extLst>
              </a:tr>
              <a:tr h="342741">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2"/>
                        </a:rPr>
                        <a:t>#39722</a:t>
                      </a:r>
                      <a:r>
                        <a:rPr lang="en-US" sz="1000" b="0" i="0" u="none" strike="noStrike" cap="none">
                          <a:solidFill>
                            <a:schemeClr val="dk1"/>
                          </a:solidFill>
                          <a:latin typeface="Source Sans Pro"/>
                          <a:ea typeface="Source Sans Pro"/>
                        </a:rPr>
                        <a:t>  PM to f/u on VA 508 accessibility support ticket</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3"/>
                        </a:rPr>
                        <a:t>YourIT # RITM6608047</a:t>
                      </a:r>
                      <a:endParaRPr lang="en-US" sz="1000" b="0" i="0" u="none" strike="noStrike" cap="none">
                        <a:solidFill>
                          <a:schemeClr val="dk1"/>
                        </a:solidFill>
                        <a:latin typeface="Source Sans Pro"/>
                        <a:ea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8"/>
                        </a:rPr>
                        <a:t>1095-B Updates</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5/3/22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4"/>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4"/>
                        </a:rPr>
                        <a:t>#38351 </a:t>
                      </a:r>
                      <a:r>
                        <a:rPr lang="en-US" sz="1000" b="0" i="0" u="none" strike="noStrike" cap="none">
                          <a:solidFill>
                            <a:schemeClr val="dk1"/>
                          </a:solidFill>
                          <a:latin typeface="Source Sans Pro"/>
                          <a:ea typeface="Source Sans Pro"/>
                        </a:rPr>
                        <a:t> Collaboration cycle: Staging review [1095-B]</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t>
                      </a: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4"/>
                        </a:rPr>
                        <a:t>Ticket</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5/3/22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5"/>
                  </a:ext>
                </a:extLst>
              </a:tr>
              <a:tr h="34973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5"/>
                        </a:rPr>
                        <a:t>#36175 </a:t>
                      </a:r>
                      <a:r>
                        <a:rPr lang="en-US" sz="1000" b="0" i="0" u="none" strike="noStrike" cap="none">
                          <a:solidFill>
                            <a:schemeClr val="dk1"/>
                          </a:solidFill>
                          <a:latin typeface="Source Sans Pro"/>
                          <a:ea typeface="Source Sans Pro"/>
                        </a:rPr>
                        <a:t> Collaboration cycle: Analytics implementation [1095-B]</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 Shashank</a:t>
                      </a: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5"/>
                        </a:rPr>
                        <a:t>Ticket</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5/3/22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10006"/>
                  </a:ext>
                </a:extLst>
              </a:tr>
              <a:tr h="362504">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none" strike="noStrike" cap="none">
                          <a:solidFill>
                            <a:schemeClr val="dk1"/>
                          </a:solidFill>
                          <a:latin typeface="Source Sans Pro"/>
                          <a:ea typeface="Source Sans Pro"/>
                          <a:hlinkClick r:id="rId16"/>
                        </a:rPr>
                        <a:t>#38387</a:t>
                      </a:r>
                      <a:r>
                        <a:rPr lang="en-US" sz="1000" b="0" i="0" u="none" strike="noStrike" cap="none">
                          <a:solidFill>
                            <a:schemeClr val="dk1"/>
                          </a:solidFill>
                          <a:latin typeface="Source Sans Pro"/>
                          <a:ea typeface="Source Sans Pro"/>
                        </a:rPr>
                        <a:t>  1095-B Team staging review accessibility checklist</a:t>
                      </a:r>
                      <a:endParaRPr lang="en-US" sz="1000" b="1" i="0" u="none" strike="noStrike" cap="none">
                        <a:solidFill>
                          <a:schemeClr val="bg2"/>
                        </a:solidFill>
                        <a:latin typeface="Source Sans Pro"/>
                        <a:ea typeface="Source Sans Pro"/>
                        <a:cs typeface="Source Sans Pro SemiBold"/>
                        <a:sym typeface="Source Sans Pro SemiBold"/>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 Shashank</a:t>
                      </a:r>
                    </a:p>
                  </a:txBody>
                  <a:tcPr marL="0" marR="36575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hlinkClick r:id="rId16"/>
                        </a:rPr>
                        <a:t>Ticket</a:t>
                      </a:r>
                      <a:endParaRPr lang="en-US" sz="1000" u="none">
                        <a:latin typeface="Source Sans Pro"/>
                        <a:ea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PT Serif"/>
                        <a:buNone/>
                        <a:tabLst/>
                        <a:defRPr/>
                      </a:pPr>
                      <a:r>
                        <a:rPr lang="en-US" sz="1000" b="0" i="0" u="none" strike="noStrike" kern="0" cap="none" spc="0" normalizeH="0" baseline="0" noProof="0">
                          <a:ln>
                            <a:noFill/>
                          </a:ln>
                          <a:solidFill>
                            <a:srgbClr val="303A46"/>
                          </a:solidFill>
                          <a:effectLst/>
                          <a:uLnTx/>
                          <a:uFillTx/>
                          <a:latin typeface="Source Sans Pro"/>
                          <a:ea typeface="Source Sans Pro"/>
                          <a:cs typeface="Source Sans Pro"/>
                        </a:rPr>
                        <a:t>5/3/22</a:t>
                      </a:r>
                      <a:endPar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endParaRPr>
                    </a:p>
                  </a:txBody>
                  <a:tcPr marL="0" marR="0" marT="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endParaRPr kumimoji="0" lang="en-US" sz="1000" b="0" i="0" u="none" strike="noStrike" kern="0" cap="none" spc="0" normalizeH="0" baseline="0" noProof="0">
                        <a:ln>
                          <a:noFill/>
                        </a:ln>
                        <a:solidFill>
                          <a:srgbClr val="303A46"/>
                        </a:solidFill>
                        <a:effectLst/>
                        <a:uLnTx/>
                        <a:uFillTx/>
                        <a:latin typeface="Source Sans Pro" panose="020B0503030403020204" pitchFamily="34" charset="0"/>
                        <a:ea typeface="Source Sans Pro" panose="020B0503030403020204" pitchFamily="34" charset="0"/>
                        <a:cs typeface="Source Sans Pro"/>
                        <a:sym typeface="Source Sans Pro"/>
                      </a:endParaRPr>
                    </a:p>
                    <a:p>
                      <a:pPr marL="0" marR="0" lvl="0" indent="0" algn="ctr" defTabSz="914400" rtl="0" eaLnBrk="1" fontAlgn="auto" latinLnBrk="0" hangingPunct="1">
                        <a:lnSpc>
                          <a:spcPct val="100000"/>
                        </a:lnSpc>
                        <a:spcBef>
                          <a:spcPts val="0"/>
                        </a:spcBef>
                        <a:spcAft>
                          <a:spcPts val="0"/>
                        </a:spcAft>
                        <a:buClr>
                          <a:srgbClr val="000000"/>
                        </a:buClr>
                        <a:buSzPts val="1050"/>
                        <a:buFont typeface="PT Serif"/>
                        <a:buNone/>
                        <a:tabLst/>
                        <a:defRPr/>
                      </a:pPr>
                      <a:r>
                        <a:rPr kumimoji="0" lang="en-US" sz="1000" b="0" i="0" u="none" strike="noStrike" kern="0" cap="none" spc="0" normalizeH="0" baseline="0" noProof="0">
                          <a:ln>
                            <a:noFill/>
                          </a:ln>
                          <a:solidFill>
                            <a:srgbClr val="303A46"/>
                          </a:solidFill>
                          <a:effectLst/>
                          <a:uLnTx/>
                          <a:uFillTx/>
                          <a:latin typeface="Source Sans Pro"/>
                          <a:ea typeface="Source Sans Pro"/>
                          <a:cs typeface="Source Sans Pro"/>
                          <a:sym typeface="Source Sans Pro"/>
                        </a:rPr>
                        <a:t>✓</a:t>
                      </a:r>
                    </a:p>
                  </a:txBody>
                  <a:tcPr marL="0" marR="0" marT="0" marB="0">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6350" cap="flat" cmpd="sng" algn="ctr">
                      <a:solidFill>
                        <a:schemeClr val="tx1">
                          <a:lumMod val="25000"/>
                          <a:lumOff val="75000"/>
                        </a:schemeClr>
                      </a:solidFill>
                      <a:prstDash val="solid"/>
                      <a:round/>
                      <a:headEnd type="none" w="sm" len="sm"/>
                      <a:tailEnd type="none" w="sm" len="sm"/>
                    </a:lnT>
                    <a:lnB w="6350" cap="flat" cmpd="sng" algn="ctr">
                      <a:solidFill>
                        <a:schemeClr val="tx1">
                          <a:lumMod val="25000"/>
                          <a:lumOff val="75000"/>
                        </a:schemeClr>
                      </a:solidFill>
                      <a:prstDash val="solid"/>
                      <a:round/>
                      <a:headEnd type="none" w="sm" len="sm"/>
                      <a:tailEnd type="none" w="sm" len="sm"/>
                    </a:lnB>
                  </a:tcPr>
                </a:tc>
                <a:extLst>
                  <a:ext uri="{0D108BD9-81ED-4DB2-BD59-A6C34878D82A}">
                    <a16:rowId xmlns:a16="http://schemas.microsoft.com/office/drawing/2014/main" val="2768401605"/>
                  </a:ext>
                </a:extLst>
              </a:tr>
            </a:tbl>
          </a:graphicData>
        </a:graphic>
      </p:graphicFrame>
      <p:sp>
        <p:nvSpPr>
          <p:cNvPr id="695" name="Google Shape;695;p2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Source Sans Pro"/>
                <a:sym typeface="Source Sans Pro"/>
              </a:rPr>
              <a:t>Sprint 6 Deliverables</a:t>
            </a:r>
            <a:endParaRPr sz="1800">
              <a:solidFill>
                <a:schemeClr val="dk1"/>
              </a:solidFill>
              <a:latin typeface="Calibri"/>
              <a:ea typeface="Calibri"/>
              <a:cs typeface="Calibri"/>
              <a:sym typeface="Calibri"/>
            </a:endParaRPr>
          </a:p>
        </p:txBody>
      </p:sp>
      <p:sp>
        <p:nvSpPr>
          <p:cNvPr id="9" name="Google Shape;265;p4">
            <a:extLst>
              <a:ext uri="{FF2B5EF4-FFF2-40B4-BE49-F238E27FC236}">
                <a16:creationId xmlns:a16="http://schemas.microsoft.com/office/drawing/2014/main" id="{B9D9B8D6-A767-4CB1-9C25-0D36AFB3B67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451630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21"/>
          <p:cNvSpPr txBox="1">
            <a:spLocks noGrp="1"/>
          </p:cNvSpPr>
          <p:nvPr>
            <p:ph type="ctrTitle"/>
          </p:nvPr>
        </p:nvSpPr>
        <p:spPr>
          <a:xfrm>
            <a:off x="31746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Preview of Sprint 2</a:t>
            </a:r>
            <a:endParaRPr/>
          </a:p>
        </p:txBody>
      </p:sp>
      <p:sp>
        <p:nvSpPr>
          <p:cNvPr id="705" name="Google Shape;705;p21"/>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1 DEMO</a:t>
            </a:r>
            <a:endParaRPr/>
          </a:p>
        </p:txBody>
      </p:sp>
      <p:sp>
        <p:nvSpPr>
          <p:cNvPr id="706" name="Google Shape;706;p2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2" name="Google Shape;265;p4">
            <a:extLst>
              <a:ext uri="{FF2B5EF4-FFF2-40B4-BE49-F238E27FC236}">
                <a16:creationId xmlns:a16="http://schemas.microsoft.com/office/drawing/2014/main" id="{218A2BF7-C208-A0CB-E88F-A3CA5FD0CE37}"/>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AE7A1E5-B23E-48F6-B40F-A8EC6017F6F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2"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AAE7A1E5-B23E-48F6-B40F-A8EC6017F6F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488" name="Google Shape;488;p9"/>
          <p:cNvGraphicFramePr/>
          <p:nvPr>
            <p:extLst>
              <p:ext uri="{D42A27DB-BD31-4B8C-83A1-F6EECF244321}">
                <p14:modId xmlns:p14="http://schemas.microsoft.com/office/powerpoint/2010/main" val="859495796"/>
              </p:ext>
            </p:extLst>
          </p:nvPr>
        </p:nvGraphicFramePr>
        <p:xfrm>
          <a:off x="435089" y="1888500"/>
          <a:ext cx="2583092" cy="551365"/>
        </p:xfrm>
        <a:graphic>
          <a:graphicData uri="http://schemas.openxmlformats.org/drawingml/2006/table">
            <a:tbl>
              <a:tblPr firstRow="1" bandRow="1">
                <a:noFill/>
                <a:tableStyleId>{AC820A2F-F511-4E25-9DDC-E36724F9A483}</a:tableStyleId>
              </a:tblPr>
              <a:tblGrid>
                <a:gridCol w="73731">
                  <a:extLst>
                    <a:ext uri="{9D8B030D-6E8A-4147-A177-3AD203B41FA5}">
                      <a16:colId xmlns:a16="http://schemas.microsoft.com/office/drawing/2014/main" val="20000"/>
                    </a:ext>
                  </a:extLst>
                </a:gridCol>
                <a:gridCol w="2509361">
                  <a:extLst>
                    <a:ext uri="{9D8B030D-6E8A-4147-A177-3AD203B41FA5}">
                      <a16:colId xmlns:a16="http://schemas.microsoft.com/office/drawing/2014/main" val="20001"/>
                    </a:ext>
                  </a:extLst>
                </a:gridCol>
              </a:tblGrid>
              <a:tr h="551365">
                <a:tc>
                  <a:txBody>
                    <a:bodyPr/>
                    <a:lstStyle/>
                    <a:p>
                      <a:pPr marL="0" marR="0" lvl="0" indent="0" algn="l" rtl="0">
                        <a:spcBef>
                          <a:spcPts val="0"/>
                        </a:spcBef>
                        <a:spcAft>
                          <a:spcPts val="0"/>
                        </a:spcAft>
                        <a:buNone/>
                      </a:pPr>
                      <a:endParaRPr sz="1800"/>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lvl="0" algn="l">
                        <a:lnSpc>
                          <a:spcPct val="100000"/>
                        </a:lnSpc>
                        <a:spcBef>
                          <a:spcPts val="0"/>
                        </a:spcBef>
                        <a:spcAft>
                          <a:spcPts val="0"/>
                        </a:spcAft>
                        <a:buNone/>
                      </a:pPr>
                      <a:r>
                        <a:rPr lang="en-US" sz="1200" b="0" i="0" u="none" strike="noStrike" cap="none" noProof="0">
                          <a:solidFill>
                            <a:schemeClr val="dk2"/>
                          </a:solidFill>
                          <a:latin typeface="Source Sans Pro"/>
                        </a:rPr>
                        <a:t>Next sprint demo:</a:t>
                      </a:r>
                      <a:r>
                        <a:rPr lang="en-US" sz="1200" b="1" i="0" u="none" strike="noStrike" cap="none" noProof="0">
                          <a:solidFill>
                            <a:schemeClr val="dk2"/>
                          </a:solidFill>
                          <a:latin typeface="Source Sans Pro"/>
                        </a:rPr>
                        <a:t> </a:t>
                      </a:r>
                      <a:r>
                        <a:rPr lang="en-US" sz="1200" b="0" i="0" u="none" strike="noStrike" cap="none" noProof="0">
                          <a:solidFill>
                            <a:schemeClr val="dk2"/>
                          </a:solidFill>
                          <a:latin typeface="Source Sans Pro"/>
                        </a:rPr>
                        <a:t>May 17</a:t>
                      </a:r>
                      <a:r>
                        <a:rPr lang="en-US" sz="1200" b="0" i="0" u="none" strike="noStrike" cap="none" baseline="30000" noProof="0">
                          <a:solidFill>
                            <a:schemeClr val="dk2"/>
                          </a:solidFill>
                          <a:latin typeface="Source Sans Pro"/>
                        </a:rPr>
                        <a:t>th</a:t>
                      </a:r>
                      <a:r>
                        <a:rPr lang="en-US" sz="1200" b="0" i="0" u="none" strike="noStrike" cap="none" noProof="0">
                          <a:solidFill>
                            <a:schemeClr val="dk2"/>
                          </a:solidFill>
                          <a:latin typeface="Source Sans Pro"/>
                        </a:rPr>
                        <a:t>  </a:t>
                      </a:r>
                    </a:p>
                  </a:txBody>
                  <a:tcPr marL="182875" marR="182875" marT="182875" marB="182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487" name="Google Shape;487;p9"/>
          <p:cNvCxnSpPr/>
          <p:nvPr/>
        </p:nvCxnSpPr>
        <p:spPr>
          <a:xfrm>
            <a:off x="3389466" y="5239500"/>
            <a:ext cx="8085503" cy="0"/>
          </a:xfrm>
          <a:prstGeom prst="straightConnector1">
            <a:avLst/>
          </a:prstGeom>
          <a:noFill/>
          <a:ln w="9525" cap="flat" cmpd="sng">
            <a:solidFill>
              <a:srgbClr val="747C74"/>
            </a:solidFill>
            <a:prstDash val="dot"/>
            <a:round/>
            <a:headEnd type="none" w="sm" len="sm"/>
            <a:tailEnd type="none" w="sm" len="sm"/>
          </a:ln>
        </p:spPr>
      </p:cxnSp>
      <p:cxnSp>
        <p:nvCxnSpPr>
          <p:cNvPr id="36" name="Google Shape;485;p9">
            <a:extLst>
              <a:ext uri="{FF2B5EF4-FFF2-40B4-BE49-F238E27FC236}">
                <a16:creationId xmlns:a16="http://schemas.microsoft.com/office/drawing/2014/main" id="{EAECDCBB-3819-4FCD-A496-F9491BDFD89C}"/>
              </a:ext>
            </a:extLst>
          </p:cNvPr>
          <p:cNvCxnSpPr>
            <a:cxnSpLocks/>
          </p:cNvCxnSpPr>
          <p:nvPr/>
        </p:nvCxnSpPr>
        <p:spPr>
          <a:xfrm>
            <a:off x="3557130" y="1893073"/>
            <a:ext cx="8115033" cy="14242"/>
          </a:xfrm>
          <a:prstGeom prst="straightConnector1">
            <a:avLst/>
          </a:prstGeom>
          <a:noFill/>
          <a:ln w="9525" cap="flat" cmpd="sng">
            <a:solidFill>
              <a:srgbClr val="747C74"/>
            </a:solidFill>
            <a:prstDash val="dot"/>
            <a:round/>
            <a:headEnd type="none" w="sm" len="sm"/>
            <a:tailEnd type="none" w="sm" len="sm"/>
          </a:ln>
        </p:spPr>
      </p:cxnSp>
      <p:sp>
        <p:nvSpPr>
          <p:cNvPr id="7" name="Google Shape;822;p23">
            <a:extLst>
              <a:ext uri="{FF2B5EF4-FFF2-40B4-BE49-F238E27FC236}">
                <a16:creationId xmlns:a16="http://schemas.microsoft.com/office/drawing/2014/main" id="{BE7F7455-B913-4524-B9A1-CFE51EA4FDC0}"/>
              </a:ext>
            </a:extLst>
          </p:cNvPr>
          <p:cNvSpPr txBox="1">
            <a:spLocks/>
          </p:cNvSpPr>
          <p:nvPr/>
        </p:nvSpPr>
        <p:spPr>
          <a:xfrm>
            <a:off x="332047" y="370532"/>
            <a:ext cx="9922081" cy="1090421"/>
          </a:xfrm>
          <a:prstGeom prst="rect">
            <a:avLst/>
          </a:prstGeom>
          <a:noFill/>
          <a:ln>
            <a:noFill/>
          </a:ln>
        </p:spPr>
        <p:txBody>
          <a:bodyPr spcFirstLastPara="1" wrap="square" lIns="91425" tIns="45700" rIns="91425" bIns="45700" anchor="t"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3300"/>
              <a:t>Sprint 2 of Health Hub will focus on </a:t>
            </a:r>
          </a:p>
        </p:txBody>
      </p:sp>
      <p:sp>
        <p:nvSpPr>
          <p:cNvPr id="15" name="TextBox 14">
            <a:extLst>
              <a:ext uri="{FF2B5EF4-FFF2-40B4-BE49-F238E27FC236}">
                <a16:creationId xmlns:a16="http://schemas.microsoft.com/office/drawing/2014/main" id="{7CB18294-8481-4276-8B40-97E3110A50BA}"/>
              </a:ext>
            </a:extLst>
          </p:cNvPr>
          <p:cNvSpPr txBox="1"/>
          <p:nvPr/>
        </p:nvSpPr>
        <p:spPr>
          <a:xfrm>
            <a:off x="236548" y="2625511"/>
            <a:ext cx="2790863" cy="5529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indent="-355600">
              <a:lnSpc>
                <a:spcPct val="90000"/>
              </a:lnSpc>
              <a:spcBef>
                <a:spcPts val="1000"/>
              </a:spcBef>
              <a:buClr>
                <a:schemeClr val="dk2"/>
              </a:buClr>
              <a:buSzPts val="2000"/>
              <a:buChar char="•"/>
              <a:defRPr sz="2000">
                <a:solidFill>
                  <a:schemeClr val="dk2"/>
                </a:solidFill>
                <a:latin typeface="PT Serif"/>
                <a:ea typeface="PT Serif"/>
                <a:cs typeface="PT Serif"/>
              </a:defRPr>
            </a:lvl1pPr>
            <a:lvl2pPr marL="914400" indent="-342900">
              <a:lnSpc>
                <a:spcPct val="90000"/>
              </a:lnSpc>
              <a:spcBef>
                <a:spcPts val="500"/>
              </a:spcBef>
              <a:buClr>
                <a:schemeClr val="dk2"/>
              </a:buClr>
              <a:buSzPts val="1800"/>
              <a:buChar char="•"/>
              <a:defRPr sz="1800">
                <a:solidFill>
                  <a:schemeClr val="dk2"/>
                </a:solidFill>
                <a:latin typeface="PT Serif"/>
                <a:ea typeface="PT Serif"/>
                <a:cs typeface="PT Serif"/>
              </a:defRPr>
            </a:lvl2pPr>
            <a:lvl3pPr marL="1371600" indent="-330200">
              <a:lnSpc>
                <a:spcPct val="90000"/>
              </a:lnSpc>
              <a:spcBef>
                <a:spcPts val="500"/>
              </a:spcBef>
              <a:buClr>
                <a:schemeClr val="dk2"/>
              </a:buClr>
              <a:buSzPts val="1600"/>
              <a:buChar char="•"/>
              <a:defRPr sz="1600">
                <a:solidFill>
                  <a:schemeClr val="dk2"/>
                </a:solidFill>
                <a:latin typeface="PT Serif"/>
                <a:ea typeface="PT Serif"/>
                <a:cs typeface="PT Serif"/>
              </a:defRPr>
            </a:lvl3pPr>
            <a:lvl4pPr marL="1828800" indent="-317500">
              <a:lnSpc>
                <a:spcPct val="90000"/>
              </a:lnSpc>
              <a:spcBef>
                <a:spcPts val="500"/>
              </a:spcBef>
              <a:buClr>
                <a:schemeClr val="dk2"/>
              </a:buClr>
              <a:buSzPts val="1400"/>
              <a:buChar char="•"/>
              <a:defRPr>
                <a:solidFill>
                  <a:schemeClr val="dk2"/>
                </a:solidFill>
                <a:latin typeface="PT Serif"/>
                <a:ea typeface="PT Serif"/>
                <a:cs typeface="PT Serif"/>
              </a:defRPr>
            </a:lvl4pPr>
            <a:lvl5pPr marL="2286000" indent="-317500">
              <a:lnSpc>
                <a:spcPct val="90000"/>
              </a:lnSpc>
              <a:spcBef>
                <a:spcPts val="500"/>
              </a:spcBef>
              <a:buClr>
                <a:schemeClr val="dk2"/>
              </a:buClr>
              <a:buSzPts val="1400"/>
              <a:buChar char="•"/>
              <a:defRPr>
                <a:solidFill>
                  <a:schemeClr val="dk2"/>
                </a:solidFill>
                <a:latin typeface="PT Serif"/>
                <a:ea typeface="PT Serif"/>
                <a:cs typeface="PT Serif"/>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defRPr>
            </a:lvl9pPr>
          </a:lstStyle>
          <a:p>
            <a:pPr marL="101600" indent="0">
              <a:buNone/>
            </a:pPr>
            <a:r>
              <a:rPr lang="en-GB" sz="1200"/>
              <a:t>*Stories subject to change during Sprint planning</a:t>
            </a:r>
          </a:p>
        </p:txBody>
      </p:sp>
      <p:sp>
        <p:nvSpPr>
          <p:cNvPr id="6" name="Google Shape;693;p20">
            <a:extLst>
              <a:ext uri="{FF2B5EF4-FFF2-40B4-BE49-F238E27FC236}">
                <a16:creationId xmlns:a16="http://schemas.microsoft.com/office/drawing/2014/main" id="{B55CE2C2-56AC-47ED-99D5-58725C3B3F89}"/>
              </a:ext>
            </a:extLst>
          </p:cNvPr>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23</a:t>
            </a:fld>
            <a:endParaRPr>
              <a:latin typeface="Source Sans Pro"/>
              <a:ea typeface="Source Sans Pro"/>
              <a:cs typeface="Source Sans Pro"/>
              <a:sym typeface="Source Sans Pro"/>
            </a:endParaRPr>
          </a:p>
        </p:txBody>
      </p:sp>
      <p:sp>
        <p:nvSpPr>
          <p:cNvPr id="8" name="Google Shape;695;p20">
            <a:extLst>
              <a:ext uri="{FF2B5EF4-FFF2-40B4-BE49-F238E27FC236}">
                <a16:creationId xmlns:a16="http://schemas.microsoft.com/office/drawing/2014/main" id="{A19485DD-AF7A-4DC6-9406-74037D209156}"/>
              </a:ext>
            </a:extLst>
          </p:cNvPr>
          <p:cNvSpPr txBox="1"/>
          <p:nvPr/>
        </p:nvSpPr>
        <p:spPr>
          <a:xfrm>
            <a:off x="9330489" y="6408650"/>
            <a:ext cx="2310336" cy="276959"/>
          </a:xfrm>
          <a:prstGeom prst="rect">
            <a:avLst/>
          </a:prstGeom>
          <a:noFill/>
          <a:ln>
            <a:noFill/>
          </a:ln>
        </p:spPr>
        <p:txBody>
          <a:bodyPr spcFirstLastPara="1" wrap="square" lIns="91425" tIns="45700" rIns="91425" bIns="45700" anchor="t" anchorCtr="0">
            <a:spAutoFit/>
          </a:bodyPr>
          <a:lstStyle/>
          <a:p>
            <a:pPr algn="r">
              <a:buClr>
                <a:srgbClr val="747C74"/>
              </a:buClr>
              <a:buSzPts val="1200"/>
            </a:pPr>
            <a:r>
              <a:rPr lang="en-US" sz="1200">
                <a:solidFill>
                  <a:srgbClr val="747C74"/>
                </a:solidFill>
                <a:latin typeface="Source Sans Pro"/>
                <a:ea typeface="Source Sans Pro"/>
                <a:cs typeface="Source Sans Pro"/>
                <a:sym typeface="Source Sans Pro"/>
              </a:rPr>
              <a:t>Preview of Sprint 2 – Health Hub</a:t>
            </a:r>
            <a:endParaRPr lang="en-US" sz="1800">
              <a:solidFill>
                <a:schemeClr val="dk1"/>
              </a:solidFill>
              <a:latin typeface="Calibri"/>
              <a:ea typeface="Calibri"/>
              <a:cs typeface="Calibri"/>
              <a:sym typeface="Calibri"/>
            </a:endParaRPr>
          </a:p>
        </p:txBody>
      </p:sp>
      <p:sp>
        <p:nvSpPr>
          <p:cNvPr id="26" name="Google Shape;265;p4">
            <a:extLst>
              <a:ext uri="{FF2B5EF4-FFF2-40B4-BE49-F238E27FC236}">
                <a16:creationId xmlns:a16="http://schemas.microsoft.com/office/drawing/2014/main" id="{8373785B-CCF3-4489-BE93-5183995A3630}"/>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
        <p:nvSpPr>
          <p:cNvPr id="27" name="Google Shape;482;p9">
            <a:extLst>
              <a:ext uri="{FF2B5EF4-FFF2-40B4-BE49-F238E27FC236}">
                <a16:creationId xmlns:a16="http://schemas.microsoft.com/office/drawing/2014/main" id="{3D8B42EF-C0C7-575E-5A04-D3F7AA33CE39}"/>
              </a:ext>
            </a:extLst>
          </p:cNvPr>
          <p:cNvSpPr txBox="1"/>
          <p:nvPr/>
        </p:nvSpPr>
        <p:spPr>
          <a:xfrm>
            <a:off x="4079356" y="2532900"/>
            <a:ext cx="6213890" cy="1292662"/>
          </a:xfrm>
          <a:prstGeom prst="rect">
            <a:avLst/>
          </a:prstGeom>
          <a:noFill/>
          <a:ln>
            <a:noFill/>
          </a:ln>
        </p:spPr>
        <p:txBody>
          <a:bodyPr spcFirstLastPara="1" wrap="square" lIns="0" tIns="0" rIns="0" bIns="0" anchor="t" anchorCtr="0">
            <a:spAutoFit/>
          </a:bodyPr>
          <a:lstStyle/>
          <a:p>
            <a:pPr marL="228600" lvl="3" indent="-228600">
              <a:spcBef>
                <a:spcPts val="600"/>
              </a:spcBef>
              <a:buClr>
                <a:srgbClr val="747C74"/>
              </a:buClr>
              <a:buSzPts val="1200"/>
              <a:buAutoNum type="alphaUcPeriod"/>
            </a:pPr>
            <a:r>
              <a:rPr lang="en-US" sz="1600">
                <a:latin typeface="PT Serif"/>
              </a:rPr>
              <a:t>Refine product roadmap and workplan  </a:t>
            </a:r>
          </a:p>
          <a:p>
            <a:pPr marL="228600" lvl="3" indent="-228600">
              <a:spcBef>
                <a:spcPts val="600"/>
              </a:spcBef>
              <a:buClr>
                <a:srgbClr val="747C74"/>
              </a:buClr>
              <a:buSzPts val="1200"/>
              <a:buAutoNum type="alphaUcPeriod"/>
            </a:pPr>
            <a:r>
              <a:rPr lang="en-US" sz="1600">
                <a:latin typeface="PT Serif"/>
              </a:rPr>
              <a:t>Continue business partner discovery</a:t>
            </a:r>
          </a:p>
          <a:p>
            <a:pPr marL="228600" lvl="3" indent="-228600">
              <a:spcBef>
                <a:spcPts val="600"/>
              </a:spcBef>
              <a:buClr>
                <a:srgbClr val="747C74"/>
              </a:buClr>
              <a:buSzPts val="1200"/>
              <a:buAutoNum type="alphaUcPeriod"/>
            </a:pPr>
            <a:r>
              <a:rPr lang="en-US" sz="1600">
                <a:latin typeface="PT Serif"/>
              </a:rPr>
              <a:t>Align on research approach </a:t>
            </a:r>
          </a:p>
          <a:p>
            <a:pPr marL="228600" lvl="3" indent="-228600">
              <a:spcBef>
                <a:spcPts val="600"/>
              </a:spcBef>
              <a:buClr>
                <a:srgbClr val="747C74"/>
              </a:buClr>
              <a:buSzPts val="1200"/>
              <a:buAutoNum type="alphaUcPeriod"/>
            </a:pPr>
            <a:r>
              <a:rPr lang="en-US" sz="1600">
                <a:solidFill>
                  <a:schemeClr val="tx1"/>
                </a:solidFill>
                <a:latin typeface="PT Serif"/>
              </a:rPr>
              <a:t>Draft current state of Health Hub IA</a:t>
            </a:r>
          </a:p>
        </p:txBody>
      </p:sp>
      <p:sp>
        <p:nvSpPr>
          <p:cNvPr id="28" name="Google Shape;604;p14">
            <a:extLst>
              <a:ext uri="{FF2B5EF4-FFF2-40B4-BE49-F238E27FC236}">
                <a16:creationId xmlns:a16="http://schemas.microsoft.com/office/drawing/2014/main" id="{B8ADD118-FADE-24E1-C1D1-4053703AE524}"/>
              </a:ext>
            </a:extLst>
          </p:cNvPr>
          <p:cNvSpPr txBox="1"/>
          <p:nvPr/>
        </p:nvSpPr>
        <p:spPr>
          <a:xfrm>
            <a:off x="3586659" y="2176674"/>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HEALTH HUB</a:t>
            </a:r>
            <a:endParaRPr lang="en-US"/>
          </a:p>
        </p:txBody>
      </p:sp>
      <p:sp>
        <p:nvSpPr>
          <p:cNvPr id="31" name="Google Shape;482;p9">
            <a:extLst>
              <a:ext uri="{FF2B5EF4-FFF2-40B4-BE49-F238E27FC236}">
                <a16:creationId xmlns:a16="http://schemas.microsoft.com/office/drawing/2014/main" id="{5A23BD77-7971-7AD0-49FD-9FEA0AD5100F}"/>
              </a:ext>
            </a:extLst>
          </p:cNvPr>
          <p:cNvSpPr txBox="1"/>
          <p:nvPr/>
        </p:nvSpPr>
        <p:spPr>
          <a:xfrm>
            <a:off x="4079356" y="4610521"/>
            <a:ext cx="6213890" cy="323165"/>
          </a:xfrm>
          <a:prstGeom prst="rect">
            <a:avLst/>
          </a:prstGeom>
          <a:noFill/>
          <a:ln>
            <a:noFill/>
          </a:ln>
        </p:spPr>
        <p:txBody>
          <a:bodyPr spcFirstLastPara="1" wrap="square" lIns="0" tIns="0" rIns="0" bIns="0" anchor="t" anchorCtr="0">
            <a:spAutoFit/>
          </a:bodyPr>
          <a:lstStyle/>
          <a:p>
            <a:pPr marL="228600" lvl="3" indent="-228600">
              <a:spcBef>
                <a:spcPts val="600"/>
              </a:spcBef>
              <a:buClr>
                <a:srgbClr val="747C74"/>
              </a:buClr>
              <a:buSzPts val="1200"/>
              <a:buAutoNum type="alphaUcPeriod"/>
            </a:pPr>
            <a:r>
              <a:rPr lang="en-US" sz="1600">
                <a:solidFill>
                  <a:schemeClr val="tx1"/>
                </a:solidFill>
                <a:latin typeface="PT Serif"/>
              </a:rPr>
              <a:t>Updates on 1095-B</a:t>
            </a:r>
            <a:endParaRPr lang="en-US" sz="1600">
              <a:latin typeface="PT Serif"/>
            </a:endParaRPr>
          </a:p>
        </p:txBody>
      </p:sp>
      <p:sp>
        <p:nvSpPr>
          <p:cNvPr id="32" name="Google Shape;604;p14">
            <a:extLst>
              <a:ext uri="{FF2B5EF4-FFF2-40B4-BE49-F238E27FC236}">
                <a16:creationId xmlns:a16="http://schemas.microsoft.com/office/drawing/2014/main" id="{2302AF6D-DFC8-3BAD-B8BF-3AE31343AC27}"/>
              </a:ext>
            </a:extLst>
          </p:cNvPr>
          <p:cNvSpPr txBox="1"/>
          <p:nvPr/>
        </p:nvSpPr>
        <p:spPr>
          <a:xfrm>
            <a:off x="3586658" y="4329707"/>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1095-B</a:t>
            </a:r>
            <a:endParaRPr lang="en-US"/>
          </a:p>
        </p:txBody>
      </p:sp>
    </p:spTree>
    <p:extLst>
      <p:ext uri="{BB962C8B-B14F-4D97-AF65-F5344CB8AC3E}">
        <p14:creationId xmlns:p14="http://schemas.microsoft.com/office/powerpoint/2010/main" val="3210015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24"/>
          <p:cNvSpPr txBox="1">
            <a:spLocks noGrp="1"/>
          </p:cNvSpPr>
          <p:nvPr>
            <p:ph type="ctrTitle"/>
          </p:nvPr>
        </p:nvSpPr>
        <p:spPr>
          <a:xfrm>
            <a:off x="328730" y="2667102"/>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6600"/>
              <a:buFont typeface="PT Serif"/>
              <a:buNone/>
            </a:pPr>
            <a:r>
              <a:rPr lang="en-US"/>
              <a:t>Appendix</a:t>
            </a:r>
            <a:endParaRPr/>
          </a:p>
        </p:txBody>
      </p:sp>
      <p:sp>
        <p:nvSpPr>
          <p:cNvPr id="852" name="Google Shape;852;p24"/>
          <p:cNvSpPr txBox="1">
            <a:spLocks noGrp="1"/>
          </p:cNvSpPr>
          <p:nvPr>
            <p:ph type="body" idx="1"/>
          </p:nvPr>
        </p:nvSpPr>
        <p:spPr>
          <a:xfrm>
            <a:off x="328730" y="225270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600"/>
              <a:buNone/>
            </a:pPr>
            <a:r>
              <a:rPr lang="en-US"/>
              <a:t>SPRINT 1 DEMO</a:t>
            </a:r>
            <a:endParaRPr/>
          </a:p>
        </p:txBody>
      </p:sp>
      <p:sp>
        <p:nvSpPr>
          <p:cNvPr id="853" name="Google Shape;853;p24"/>
          <p:cNvSpPr txBox="1">
            <a:spLocks noGrp="1"/>
          </p:cNvSpPr>
          <p:nvPr>
            <p:ph type="sldNum" idx="12"/>
          </p:nvPr>
        </p:nvSpPr>
        <p:spPr>
          <a:xfrm>
            <a:off x="11453198" y="6370864"/>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7"/>
        <p:cNvGrpSpPr/>
        <p:nvPr/>
      </p:nvGrpSpPr>
      <p:grpSpPr>
        <a:xfrm>
          <a:off x="0" y="0"/>
          <a:ext cx="0" cy="0"/>
          <a:chOff x="0" y="0"/>
          <a:chExt cx="0" cy="0"/>
        </a:xfrm>
      </p:grpSpPr>
      <p:graphicFrame>
        <p:nvGraphicFramePr>
          <p:cNvPr id="858" name="Google Shape;858;p25"/>
          <p:cNvGraphicFramePr/>
          <p:nvPr>
            <p:extLst>
              <p:ext uri="{D42A27DB-BD31-4B8C-83A1-F6EECF244321}">
                <p14:modId xmlns:p14="http://schemas.microsoft.com/office/powerpoint/2010/main" val="1697173185"/>
              </p:ext>
            </p:extLst>
          </p:nvPr>
        </p:nvGraphicFramePr>
        <p:xfrm>
          <a:off x="6981707" y="2448732"/>
          <a:ext cx="4742782" cy="2746988"/>
        </p:xfrm>
        <a:graphic>
          <a:graphicData uri="http://schemas.openxmlformats.org/drawingml/2006/table">
            <a:tbl>
              <a:tblPr firstRow="1" bandRow="1">
                <a:noFill/>
                <a:tableStyleId>{AC820A2F-F511-4E25-9DDC-E36724F9A483}</a:tableStyleId>
              </a:tblPr>
              <a:tblGrid>
                <a:gridCol w="99713">
                  <a:extLst>
                    <a:ext uri="{9D8B030D-6E8A-4147-A177-3AD203B41FA5}">
                      <a16:colId xmlns:a16="http://schemas.microsoft.com/office/drawing/2014/main" val="20000"/>
                    </a:ext>
                  </a:extLst>
                </a:gridCol>
                <a:gridCol w="4643069">
                  <a:extLst>
                    <a:ext uri="{9D8B030D-6E8A-4147-A177-3AD203B41FA5}">
                      <a16:colId xmlns:a16="http://schemas.microsoft.com/office/drawing/2014/main" val="20001"/>
                    </a:ext>
                  </a:extLst>
                </a:gridCol>
              </a:tblGrid>
              <a:tr h="2746988">
                <a:tc>
                  <a:txBody>
                    <a:bodyPr/>
                    <a:lstStyle/>
                    <a:p>
                      <a:pPr marL="0" marR="0" lvl="0" indent="0" algn="l" rtl="0">
                        <a:spcBef>
                          <a:spcPts val="0"/>
                        </a:spcBef>
                        <a:spcAft>
                          <a:spcPts val="0"/>
                        </a:spcAft>
                        <a:buNone/>
                      </a:pPr>
                      <a:endParaRPr sz="1800"/>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chemeClr val="accent2"/>
                    </a:solidFill>
                  </a:tcPr>
                </a:tc>
                <a:tc>
                  <a:txBody>
                    <a:bodyPr/>
                    <a:lstStyle/>
                    <a:p>
                      <a:pPr marL="0" marR="0" lvl="0" indent="0" algn="l" rtl="0">
                        <a:spcBef>
                          <a:spcPts val="0"/>
                        </a:spcBef>
                        <a:spcAft>
                          <a:spcPts val="0"/>
                        </a:spcAft>
                        <a:buNone/>
                      </a:pPr>
                      <a:r>
                        <a:rPr lang="en-US" sz="1600" b="0">
                          <a:solidFill>
                            <a:schemeClr val="dk1"/>
                          </a:solidFill>
                          <a:latin typeface="PT Serif"/>
                          <a:ea typeface="PT Serif"/>
                          <a:cs typeface="PT Serif"/>
                          <a:sym typeface="PT Serif"/>
                        </a:rPr>
                        <a:t>Velocity details</a:t>
                      </a:r>
                      <a:endParaRPr/>
                    </a:p>
                    <a:p>
                      <a:pPr marL="171450" marR="0" lvl="0" indent="-171450" algn="l" rtl="0">
                        <a:spcBef>
                          <a:spcPts val="1000"/>
                        </a:spcBef>
                        <a:spcAft>
                          <a:spcPts val="0"/>
                        </a:spcAft>
                        <a:buClr>
                          <a:schemeClr val="accent2"/>
                        </a:buClr>
                        <a:buSzPts val="960"/>
                        <a:buFont typeface="Noto Sans Symbols"/>
                        <a:buChar char="▪"/>
                      </a:pPr>
                      <a:r>
                        <a:rPr lang="en-US" sz="1200" b="0">
                          <a:solidFill>
                            <a:schemeClr val="dk2"/>
                          </a:solidFill>
                          <a:latin typeface="Source Sans Pro"/>
                          <a:ea typeface="Source Sans Pro"/>
                          <a:cs typeface="Source Sans Pro"/>
                          <a:sym typeface="Source Sans Pro"/>
                        </a:rPr>
                        <a:t>Velocity estimated in story points, using Fibonacci</a:t>
                      </a:r>
                      <a:endParaRPr/>
                    </a:p>
                    <a:p>
                      <a:pPr marL="171450" marR="0" lvl="0" indent="-171450" algn="l">
                        <a:spcBef>
                          <a:spcPts val="1000"/>
                        </a:spcBef>
                        <a:spcAft>
                          <a:spcPts val="0"/>
                        </a:spcAft>
                        <a:buClr>
                          <a:srgbClr val="0071BF"/>
                        </a:buClr>
                        <a:buSzPts val="960"/>
                        <a:buFont typeface="Noto Sans Symbols"/>
                        <a:buChar char="▪"/>
                      </a:pPr>
                      <a:r>
                        <a:rPr lang="en-US" sz="1200" b="0">
                          <a:solidFill>
                            <a:schemeClr val="dk2"/>
                          </a:solidFill>
                          <a:latin typeface="Source Sans Pro"/>
                          <a:ea typeface="Source Sans Pro"/>
                        </a:rPr>
                        <a:t>Velocity in Sprint 1 accounted for 8 team members</a:t>
                      </a:r>
                      <a:endParaRPr lang="en-US" sz="1200" b="0">
                        <a:solidFill>
                          <a:schemeClr val="dk2"/>
                        </a:solidFill>
                        <a:latin typeface="Source Sans Pro"/>
                        <a:ea typeface="Source Sans Pro"/>
                        <a:cs typeface="Source Sans Pro"/>
                      </a:endParaRPr>
                    </a:p>
                    <a:p>
                      <a:pPr marL="171450" marR="0" lvl="3" indent="-171450" algn="l">
                        <a:spcBef>
                          <a:spcPts val="600"/>
                        </a:spcBef>
                        <a:spcAft>
                          <a:spcPts val="0"/>
                        </a:spcAft>
                        <a:buClr>
                          <a:srgbClr val="0071BF"/>
                        </a:buClr>
                        <a:buSzPts val="960"/>
                        <a:buFont typeface="Noto Sans Symbols"/>
                        <a:buChar char="▪"/>
                      </a:pPr>
                      <a:r>
                        <a:rPr lang="en-US" sz="1200" b="0">
                          <a:solidFill>
                            <a:schemeClr val="dk2"/>
                          </a:solidFill>
                          <a:latin typeface="Source Sans Pro"/>
                          <a:ea typeface="Source Sans Pro"/>
                          <a:cs typeface="Source Sans Pro"/>
                        </a:rPr>
                        <a:t>60 total story points were completed;  Team committed to 60 </a:t>
                      </a:r>
                      <a:r>
                        <a:rPr lang="en-US" sz="1200" b="0">
                          <a:solidFill>
                            <a:schemeClr val="dk2"/>
                          </a:solidFill>
                          <a:latin typeface="Source Sans Pro"/>
                          <a:ea typeface="Source Sans Pro"/>
                          <a:cs typeface="Source Sans Pro"/>
                          <a:sym typeface="Source Sans Pro"/>
                        </a:rPr>
                        <a:t>story points</a:t>
                      </a:r>
                      <a:r>
                        <a:rPr lang="en-US" sz="1200" b="0">
                          <a:solidFill>
                            <a:schemeClr val="dk2"/>
                          </a:solidFill>
                          <a:latin typeface="Source Sans Pro"/>
                          <a:ea typeface="Source Sans Pro"/>
                          <a:cs typeface="Source Sans Pro"/>
                        </a:rPr>
                        <a:t> </a:t>
                      </a:r>
                      <a:r>
                        <a:rPr lang="en-US" sz="1200" b="0">
                          <a:solidFill>
                            <a:schemeClr val="dk2"/>
                          </a:solidFill>
                          <a:latin typeface="Source Sans Pro"/>
                          <a:ea typeface="Source Sans Pro"/>
                          <a:cs typeface="Source Sans Pro"/>
                          <a:sym typeface="Source Sans Pro"/>
                        </a:rPr>
                        <a:t> at beginning of the sprint.  </a:t>
                      </a:r>
                      <a:endParaRPr lang="en-US" sz="1200" b="0" i="0" u="none" strike="noStrike" cap="none">
                        <a:solidFill>
                          <a:schemeClr val="dk2"/>
                        </a:solidFill>
                        <a:latin typeface="Source Sans Pro"/>
                        <a:ea typeface="Source Sans Pro"/>
                        <a:cs typeface="Calibri"/>
                        <a:sym typeface="Arial"/>
                      </a:endParaRPr>
                    </a:p>
                    <a:p>
                      <a:pPr marL="344170" marR="0" lvl="0" indent="-166370" algn="l" rtl="0">
                        <a:spcBef>
                          <a:spcPts val="600"/>
                        </a:spcBef>
                        <a:spcAft>
                          <a:spcPts val="0"/>
                        </a:spcAft>
                        <a:buClr>
                          <a:srgbClr val="0071BF"/>
                        </a:buClr>
                        <a:buSzPts val="960"/>
                        <a:buFont typeface="Noto Sans Symbols"/>
                        <a:buChar char="▪"/>
                      </a:pPr>
                      <a:r>
                        <a:rPr lang="en-US" sz="1200" b="0" i="0" u="none" strike="noStrike" cap="none">
                          <a:solidFill>
                            <a:schemeClr val="dk2"/>
                          </a:solidFill>
                          <a:latin typeface="Source Sans Pro"/>
                          <a:ea typeface="Source Sans Pro"/>
                          <a:cs typeface="Calibri"/>
                          <a:sym typeface="Arial"/>
                        </a:rPr>
                        <a:t>7 Stories represent 1095-B work (2 points) and remain blocked / stalled related to HEC legal review, Spanish translation, Opt-in function request, and VA 508 office assistance request</a:t>
                      </a:r>
                    </a:p>
                    <a:p>
                      <a:pPr marL="177800" marR="0" lvl="0" indent="0" algn="l" rtl="0">
                        <a:spcBef>
                          <a:spcPts val="600"/>
                        </a:spcBef>
                        <a:spcAft>
                          <a:spcPts val="0"/>
                        </a:spcAft>
                        <a:buClr>
                          <a:srgbClr val="0071BF"/>
                        </a:buClr>
                        <a:buSzPts val="960"/>
                        <a:buFont typeface="Noto Sans Symbols"/>
                        <a:buNone/>
                      </a:pPr>
                      <a:endParaRPr lang="en-US" sz="1200" b="0">
                        <a:solidFill>
                          <a:schemeClr val="dk2"/>
                        </a:solidFill>
                        <a:latin typeface="Source Sans Pro"/>
                        <a:ea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sp>
        <p:nvSpPr>
          <p:cNvPr id="859" name="Google Shape;859;p25"/>
          <p:cNvSpPr txBox="1"/>
          <p:nvPr/>
        </p:nvSpPr>
        <p:spPr>
          <a:xfrm>
            <a:off x="11521463" y="6410593"/>
            <a:ext cx="406052"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a:solidFill>
                  <a:srgbClr val="8F8F8F"/>
                </a:solidFill>
                <a:latin typeface="Source Sans Pro"/>
                <a:ea typeface="Source Sans Pro"/>
                <a:cs typeface="Source Sans Pro"/>
                <a:sym typeface="Source Sans Pro"/>
              </a:rPr>
              <a:t>25</a:t>
            </a:fld>
            <a:endParaRPr sz="1200">
              <a:solidFill>
                <a:srgbClr val="8F8F8F"/>
              </a:solidFill>
              <a:latin typeface="Source Sans Pro"/>
              <a:ea typeface="Source Sans Pro"/>
              <a:cs typeface="Source Sans Pro"/>
              <a:sym typeface="Source Sans Pro"/>
            </a:endParaRPr>
          </a:p>
        </p:txBody>
      </p:sp>
      <p:sp>
        <p:nvSpPr>
          <p:cNvPr id="860" name="Google Shape;860;p25"/>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Source Sans Pro"/>
                <a:sym typeface="Source Sans Pro"/>
              </a:rPr>
              <a:t>Appendix</a:t>
            </a:r>
            <a:endParaRPr sz="1800">
              <a:solidFill>
                <a:schemeClr val="dk1"/>
              </a:solidFill>
              <a:latin typeface="Calibri"/>
              <a:ea typeface="Calibri"/>
              <a:cs typeface="Calibri"/>
              <a:sym typeface="Calibri"/>
            </a:endParaRPr>
          </a:p>
        </p:txBody>
      </p:sp>
      <p:sp>
        <p:nvSpPr>
          <p:cNvPr id="865" name="Google Shape;865;p25"/>
          <p:cNvSpPr txBox="1"/>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600"/>
              <a:buFont typeface="PT Serif"/>
              <a:buNone/>
            </a:pPr>
            <a:r>
              <a:rPr lang="en-US" sz="3600">
                <a:solidFill>
                  <a:schemeClr val="dk1"/>
                </a:solidFill>
                <a:latin typeface="PT Serif"/>
                <a:ea typeface="PT Serif"/>
                <a:cs typeface="PT Serif"/>
                <a:sym typeface="PT Serif"/>
              </a:rPr>
              <a:t>Health Hub Team velocity</a:t>
            </a:r>
            <a:endParaRPr/>
          </a:p>
        </p:txBody>
      </p:sp>
      <p:sp>
        <p:nvSpPr>
          <p:cNvPr id="11" name="Google Shape;265;p4">
            <a:extLst>
              <a:ext uri="{FF2B5EF4-FFF2-40B4-BE49-F238E27FC236}">
                <a16:creationId xmlns:a16="http://schemas.microsoft.com/office/drawing/2014/main" id="{85E43768-27C3-4D86-BBF9-EA1AB5BC76A4}"/>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EB31FF29-3D0A-22ED-F0F0-E979097AAEA4}"/>
              </a:ext>
            </a:extLst>
          </p:cNvPr>
          <p:cNvPicPr>
            <a:picLocks noChangeAspect="1"/>
          </p:cNvPicPr>
          <p:nvPr/>
        </p:nvPicPr>
        <p:blipFill rotWithShape="1">
          <a:blip r:embed="rId3"/>
          <a:srcRect b="2726"/>
          <a:stretch/>
        </p:blipFill>
        <p:spPr>
          <a:xfrm>
            <a:off x="419100" y="2353482"/>
            <a:ext cx="6141988" cy="3290775"/>
          </a:xfrm>
          <a:prstGeom prst="rect">
            <a:avLst/>
          </a:prstGeom>
        </p:spPr>
      </p:pic>
      <p:sp>
        <p:nvSpPr>
          <p:cNvPr id="863" name="Google Shape;863;p25"/>
          <p:cNvSpPr/>
          <p:nvPr/>
        </p:nvSpPr>
        <p:spPr>
          <a:xfrm>
            <a:off x="1247775" y="3181349"/>
            <a:ext cx="991150" cy="2209801"/>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dk1"/>
              </a:solidFill>
              <a:latin typeface="PT Serif"/>
              <a:ea typeface="PT Serif"/>
              <a:cs typeface="PT Serif"/>
              <a:sym typeface="PT Serif"/>
            </a:endParaRPr>
          </a:p>
        </p:txBody>
      </p:sp>
      <p:cxnSp>
        <p:nvCxnSpPr>
          <p:cNvPr id="864" name="Google Shape;864;p25"/>
          <p:cNvCxnSpPr>
            <a:cxnSpLocks/>
          </p:cNvCxnSpPr>
          <p:nvPr/>
        </p:nvCxnSpPr>
        <p:spPr>
          <a:xfrm flipV="1">
            <a:off x="2238925" y="2543175"/>
            <a:ext cx="4742782" cy="1743074"/>
          </a:xfrm>
          <a:prstGeom prst="straightConnector1">
            <a:avLst/>
          </a:prstGeom>
          <a:noFill/>
          <a:ln w="9525" cap="flat" cmpd="sng">
            <a:solidFill>
              <a:schemeClr val="accent2"/>
            </a:solidFill>
            <a:prstDash val="solid"/>
            <a:miter lim="800000"/>
            <a:headEnd type="none" w="sm" len="sm"/>
            <a:tailEnd type="none" w="sm" len="sm"/>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5"/>
        <p:cNvGrpSpPr/>
        <p:nvPr/>
      </p:nvGrpSpPr>
      <p:grpSpPr>
        <a:xfrm>
          <a:off x="0" y="0"/>
          <a:ext cx="0" cy="0"/>
          <a:chOff x="0" y="0"/>
          <a:chExt cx="0" cy="0"/>
        </a:xfrm>
      </p:grpSpPr>
      <p:sp>
        <p:nvSpPr>
          <p:cNvPr id="926" name="Google Shape;926;p28"/>
          <p:cNvSpPr txBox="1">
            <a:spLocks noGrp="1"/>
          </p:cNvSpPr>
          <p:nvPr>
            <p:ph type="title"/>
          </p:nvPr>
        </p:nvSpPr>
        <p:spPr>
          <a:xfrm>
            <a:off x="319486" y="37349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risks and mitigation strategies</a:t>
            </a:r>
            <a:endParaRPr/>
          </a:p>
        </p:txBody>
      </p:sp>
      <p:graphicFrame>
        <p:nvGraphicFramePr>
          <p:cNvPr id="930" name="Google Shape;930;p28"/>
          <p:cNvGraphicFramePr/>
          <p:nvPr>
            <p:extLst>
              <p:ext uri="{D42A27DB-BD31-4B8C-83A1-F6EECF244321}">
                <p14:modId xmlns:p14="http://schemas.microsoft.com/office/powerpoint/2010/main" val="4274974948"/>
              </p:ext>
            </p:extLst>
          </p:nvPr>
        </p:nvGraphicFramePr>
        <p:xfrm>
          <a:off x="405935" y="1240033"/>
          <a:ext cx="11353800" cy="5928280"/>
        </p:xfrm>
        <a:graphic>
          <a:graphicData uri="http://schemas.openxmlformats.org/drawingml/2006/table">
            <a:tbl>
              <a:tblPr>
                <a:noFill/>
                <a:tableStyleId>{1F4BC13E-62C9-4DB2-9D77-78E559E1D0AC}</a:tableStyleId>
              </a:tblPr>
              <a:tblGrid>
                <a:gridCol w="3425512">
                  <a:extLst>
                    <a:ext uri="{9D8B030D-6E8A-4147-A177-3AD203B41FA5}">
                      <a16:colId xmlns:a16="http://schemas.microsoft.com/office/drawing/2014/main" val="20000"/>
                    </a:ext>
                  </a:extLst>
                </a:gridCol>
                <a:gridCol w="3805880">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6">
                  <a:extLst>
                    <a:ext uri="{9D8B030D-6E8A-4147-A177-3AD203B41FA5}">
                      <a16:colId xmlns:a16="http://schemas.microsoft.com/office/drawing/2014/main" val="20003"/>
                    </a:ext>
                  </a:extLst>
                </a:gridCol>
                <a:gridCol w="560702">
                  <a:extLst>
                    <a:ext uri="{9D8B030D-6E8A-4147-A177-3AD203B41FA5}">
                      <a16:colId xmlns:a16="http://schemas.microsoft.com/office/drawing/2014/main" val="20004"/>
                    </a:ext>
                  </a:extLst>
                </a:gridCol>
                <a:gridCol w="2330055">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IRS stakeholder is outside of VA ecosystem.  Building without guidance or legal review regarding compliance with IRS regulation could result in risk.</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lgn="ctr">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 Conduct research on available information surrounding current IRS 1095-B tax form regulations.  Seek legal review through VA resources as directed by VA-PO and Business Owner</a:t>
                      </a:r>
                    </a:p>
                  </a:txBody>
                  <a:tcPr marL="24375" marR="182875" marT="91450" marB="91450" anchor="ctr">
                    <a:lnL w="9525" cap="flat" cmpd="sng" algn="ctr">
                      <a:solidFill>
                        <a:srgbClr val="4B5C90">
                          <a:alpha val="0"/>
                        </a:srgbClr>
                      </a:solidFill>
                      <a:prstDash val="solid"/>
                      <a:round/>
                      <a:headEnd type="none" w="sm" len="sm"/>
                      <a:tailEnd type="none" w="sm" len="sm"/>
                    </a:lnL>
                    <a:lnR w="9525" cap="flat" cmpd="sng" algn="ctr">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1/20/22</a:t>
                      </a:r>
                      <a:endParaRPr sz="1100" u="none" strike="noStrike" cap="none">
                        <a:solidFill>
                          <a:srgbClr val="303A46"/>
                        </a:solidFill>
                        <a:latin typeface="Source Sans Pro"/>
                        <a:ea typeface="Source Sans Pro"/>
                        <a:cs typeface="Source Sans Pro"/>
                        <a:sym typeface="Source Sans Pro"/>
                      </a:endParaRPr>
                    </a:p>
                  </a:txBody>
                  <a:tcPr marL="24375" marR="24375" marT="91450" marB="91450" anchor="ctr">
                    <a:lnL w="9525" cap="flat" cmpd="sng" algn="ctr">
                      <a:solidFill>
                        <a:srgbClr val="4B5C90">
                          <a:alpha val="0"/>
                        </a:srgbClr>
                      </a:solidFill>
                      <a:prstDash val="solid"/>
                      <a:round/>
                      <a:headEnd type="none" w="sm" len="sm"/>
                      <a:tailEnd type="none" w="sm" len="sm"/>
                    </a:lnL>
                    <a:lnR w="9525" cap="flat" cmpd="sng" algn="ctr">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2/11/22</a:t>
                      </a:r>
                    </a:p>
                  </a:txBody>
                  <a:tcPr marL="24375" marR="24375" marT="91450" marB="91450" anchor="ctr">
                    <a:lnL w="9525" cap="flat" cmpd="sng" algn="ctr">
                      <a:solidFill>
                        <a:srgbClr val="4B5C90">
                          <a:alpha val="0"/>
                        </a:srgbClr>
                      </a:solidFill>
                      <a:prstDash val="solid"/>
                      <a:round/>
                      <a:headEnd type="none" w="sm" len="sm"/>
                      <a:tailEnd type="none" w="sm" len="sm"/>
                    </a:lnL>
                    <a:lnR w="19050" cap="flat" cmpd="sng" algn="ctr">
                      <a:solidFill>
                        <a:srgbClr val="FFFFFF"/>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lgn="ctr">
                      <a:solidFill>
                        <a:srgbClr val="FFFFFF"/>
                      </a:solidFill>
                      <a:prstDash val="solid"/>
                      <a:round/>
                      <a:headEnd type="none" w="sm" len="sm"/>
                      <a:tailEnd type="none" w="sm" len="sm"/>
                    </a:lnL>
                    <a:lnR w="19050" cap="flat" cmpd="sng" algn="ctr">
                      <a:solidFill>
                        <a:srgbClr val="FFFFFF"/>
                      </a:solidFill>
                      <a:prstDash val="solid"/>
                      <a:round/>
                      <a:headEnd type="none" w="sm" len="sm"/>
                      <a:tailEnd type="none" w="sm" len="sm"/>
                    </a:lnR>
                    <a:lnT w="19050" cap="flat" cmpd="sng" algn="ctr">
                      <a:solidFill>
                        <a:srgbClr val="FFFFFF"/>
                      </a:solidFill>
                      <a:prstDash val="solid"/>
                      <a:round/>
                      <a:headEnd type="none" w="sm" len="sm"/>
                      <a:tailEnd type="none" w="sm" len="sm"/>
                    </a:lnT>
                    <a:lnB w="3175" cap="flat" cmpd="sng" algn="ctr">
                      <a:solidFill>
                        <a:schemeClr val="tx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50" u="none" strike="noStrike" cap="none">
                          <a:solidFill>
                            <a:schemeClr val="dk2"/>
                          </a:solidFill>
                          <a:latin typeface="Source Sans Pro"/>
                          <a:ea typeface="Source Sans Pro"/>
                          <a:cs typeface="Source Sans Pro"/>
                          <a:sym typeface="Source Sans Pro"/>
                        </a:rPr>
                        <a:t>VA Business Owner clarified that IRS review is not needed</a:t>
                      </a:r>
                    </a:p>
                  </a:txBody>
                  <a:tcPr marL="91450" marR="24375" marT="91450" marB="91450" anchor="ctr">
                    <a:lnL w="19050" cap="flat" cmpd="sng" algn="ctr">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lgn="ctr">
                      <a:solidFill>
                        <a:srgbClr val="4B5C90">
                          <a:alpha val="0"/>
                        </a:srgbClr>
                      </a:solidFill>
                      <a:prstDash val="solid"/>
                      <a:round/>
                      <a:headEnd type="none" w="sm" len="sm"/>
                      <a:tailEnd type="none" w="sm" len="sm"/>
                    </a:lnT>
                    <a:lnB w="3175" cap="flat" cmpd="sng" algn="ctr">
                      <a:solidFill>
                        <a:schemeClr val="tx1"/>
                      </a:solidFill>
                      <a:prstDash val="solid"/>
                      <a:round/>
                      <a:headEnd type="none" w="sm" len="sm"/>
                      <a:tailEnd type="none" w="sm" len="sm"/>
                    </a:lnB>
                  </a:tcPr>
                </a:tc>
                <a:extLst>
                  <a:ext uri="{0D108BD9-81ED-4DB2-BD59-A6C34878D82A}">
                    <a16:rowId xmlns:a16="http://schemas.microsoft.com/office/drawing/2014/main" val="10005"/>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Team had previously confirmed with Business Owner that legal review was not needed. Business Owner clarified that legal review would be needed as of March 2nd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Business Owner is seeking a POC with the Office of General Counsel to understand what is needed and potential launch impact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ctr">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cap="flat" cmpd="sng" algn="ctr">
                      <a:solidFill>
                        <a:schemeClr val="tx1"/>
                      </a:solidFill>
                      <a:prstDash val="solid"/>
                      <a:round/>
                      <a:headEnd type="none" w="sm" len="sm"/>
                      <a:tailEnd type="none" w="sm" len="sm"/>
                    </a:lnT>
                    <a:lnB w="3175">
                      <a:solidFill>
                        <a:schemeClr val="tx1"/>
                      </a:solidFill>
                    </a:lnB>
                  </a:tcPr>
                </a:tc>
                <a:tc>
                  <a:txBody>
                    <a:bodyPr/>
                    <a:lstStyle/>
                    <a:p>
                      <a:pPr marL="0" lvl="0" indent="0" algn="l">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Launch blocker</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cap="flat" cmpd="sng" algn="ctr">
                      <a:solidFill>
                        <a:schemeClr val="tx1"/>
                      </a:solidFill>
                      <a:prstDash val="solid"/>
                      <a:round/>
                      <a:headEnd type="none" w="sm" len="sm"/>
                      <a:tailEnd type="none" w="sm" len="sm"/>
                    </a:lnT>
                    <a:lnB w="3175">
                      <a:solidFill>
                        <a:schemeClr val="tx1"/>
                      </a:solidFill>
                    </a:lnB>
                  </a:tcPr>
                </a:tc>
                <a:extLst>
                  <a:ext uri="{0D108BD9-81ED-4DB2-BD59-A6C34878D82A}">
                    <a16:rowId xmlns:a16="http://schemas.microsoft.com/office/drawing/2014/main" val="2653591679"/>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Data requires storage in a S3 bucket that the enrollment system can have access to in production; process to create the staging and production bucket does not have a clear timeline. Without the S3 bucket in prod with enrollment system access, product cannot be built in prod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Daily follow-ups with Jesse House and Mike Chelan (infrastructure team)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3/1/22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sym typeface="Source Sans Pro"/>
                        </a:rPr>
                        <a:t>3/24/22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S3 bucket now in place. Risk resolved.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a:solidFill>
                        <a:schemeClr val="tx1"/>
                      </a:solidFill>
                    </a:lnT>
                    <a:lnB w="3175">
                      <a:solidFill>
                        <a:schemeClr val="tx1"/>
                      </a:solidFill>
                    </a:lnB>
                  </a:tcPr>
                </a:tc>
                <a:extLst>
                  <a:ext uri="{0D108BD9-81ED-4DB2-BD59-A6C34878D82A}">
                    <a16:rowId xmlns:a16="http://schemas.microsoft.com/office/drawing/2014/main" val="1707708484"/>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Business owner raised User Acceptance Testing should be done with HEC Call Center</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Requested Business Owner to schedule UAT with required individuals for mid-March and book as early as possible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3/25/22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Business owner confirmed that UAT can be done through Collaboration Cycle and does not have to be done with HEC team</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a:solidFill>
                        <a:schemeClr val="tx1"/>
                      </a:solidFill>
                    </a:lnT>
                    <a:lnB w="3175">
                      <a:solidFill>
                        <a:schemeClr val="tx1"/>
                      </a:solidFill>
                    </a:lnB>
                  </a:tcPr>
                </a:tc>
                <a:extLst>
                  <a:ext uri="{0D108BD9-81ED-4DB2-BD59-A6C34878D82A}">
                    <a16:rowId xmlns:a16="http://schemas.microsoft.com/office/drawing/2014/main" val="1674001478"/>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Feedback from Content and IA Review has taken over a week to come in; feedback is changing our proposal for the H1 and delaying confirmation of where the 1095-B landing page should live, which in turn delays our ability to complete the front end (top nav and side nav bars)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Design team pushing on IA team to confirm final answer of where 1095-B landing page should live and what the H1 header title should be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03/04/22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a:solidFill>
                        <a:schemeClr val="tx1"/>
                      </a:solidFill>
                    </a:lnT>
                    <a:lnB w="3175">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3/8/22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a:solidFill>
                        <a:schemeClr val="tx1"/>
                      </a:solidFill>
                    </a:lnT>
                    <a:lnB w="3175">
                      <a:solidFill>
                        <a:schemeClr val="tx1"/>
                      </a:solidFill>
                    </a:lnB>
                  </a:tcPr>
                </a:tc>
                <a:tc>
                  <a:txBody>
                    <a:bodyPr/>
                    <a:lstStyle/>
                    <a:p>
                      <a:pPr marL="0" lvl="0" indent="0" algn="l">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URL confirmed 3/7 EOD; IA review now closed </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a:solidFill>
                        <a:schemeClr val="tx1"/>
                      </a:solidFill>
                    </a:lnT>
                    <a:lnB w="3175">
                      <a:solidFill>
                        <a:schemeClr val="tx1"/>
                      </a:solidFill>
                    </a:lnB>
                  </a:tcPr>
                </a:tc>
                <a:extLst>
                  <a:ext uri="{0D108BD9-81ED-4DB2-BD59-A6C34878D82A}">
                    <a16:rowId xmlns:a16="http://schemas.microsoft.com/office/drawing/2014/main" val="1158798524"/>
                  </a:ext>
                </a:extLst>
              </a:tr>
              <a:tr h="395975">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Designs were approved as part of Midpoint Review. Afterwards, Sitewide Content stated they would need to build our front end in Drupal and change our designs, impacting our in-flight build. </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med" len="med"/>
                      <a:tailEnd type="none" w="med" len="med"/>
                    </a:lnT>
                    <a:lnB w="3174">
                      <a:solidFill>
                        <a:schemeClr val="tx1"/>
                      </a:solidFill>
                    </a:lnB>
                  </a:tcPr>
                </a:tc>
                <a:tc>
                  <a:txBody>
                    <a:bodyPr/>
                    <a:lstStyle/>
                    <a:p>
                      <a:pPr marL="0" lvl="0" indent="0" algn="l">
                        <a:lnSpc>
                          <a:spcPct val="100000"/>
                        </a:lnSpc>
                        <a:spcBef>
                          <a:spcPts val="0"/>
                        </a:spcBef>
                        <a:spcAft>
                          <a:spcPts val="0"/>
                        </a:spcAft>
                        <a:buNone/>
                      </a:pPr>
                      <a:r>
                        <a:rPr lang="en-US" sz="1050" u="none" strike="noStrike" cap="none">
                          <a:solidFill>
                            <a:schemeClr val="dk2"/>
                          </a:solidFill>
                          <a:latin typeface="Source Sans Pro"/>
                          <a:ea typeface="Source Sans Pro"/>
                          <a:cs typeface="Source Sans Pro"/>
                        </a:rPr>
                        <a:t>Design team met with Sitewide Content to align on redesigned front end. Tech working with Sitewide Content to send over our dynamic widget to be pulled into their static front end. Sitewide Content now owns the front end build.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med" len="med"/>
                      <a:tailEnd type="none" w="med" len="med"/>
                    </a:lnT>
                    <a:lnB w="3174">
                      <a:solidFill>
                        <a:schemeClr val="tx1"/>
                      </a:solidFill>
                    </a:lnB>
                  </a:tcPr>
                </a:tc>
                <a:tc>
                  <a:txBody>
                    <a:bodyPr/>
                    <a:lstStyle/>
                    <a:p>
                      <a:pPr marL="0" lvl="0" indent="0" algn="ctr">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3/10/22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5" cap="flat" cmpd="sng" algn="ctr">
                      <a:solidFill>
                        <a:schemeClr val="tx1"/>
                      </a:solidFill>
                      <a:prstDash val="solid"/>
                      <a:round/>
                      <a:headEnd type="none" w="med" len="med"/>
                      <a:tailEnd type="none" w="med" len="med"/>
                    </a:lnT>
                    <a:lnB w="3174">
                      <a:solidFill>
                        <a:schemeClr val="tx1"/>
                      </a:solidFill>
                    </a:lnB>
                  </a:tcPr>
                </a:tc>
                <a:tc>
                  <a:txBody>
                    <a:bodyPr/>
                    <a:lstStyle/>
                    <a:p>
                      <a:pPr marL="0" lvl="0" indent="0" algn="ctr">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5" cap="flat" cmpd="sng" algn="ctr">
                      <a:solidFill>
                        <a:schemeClr val="tx1"/>
                      </a:solidFill>
                      <a:prstDash val="solid"/>
                      <a:round/>
                      <a:headEnd type="none" w="med" len="med"/>
                      <a:tailEnd type="none" w="med" len="med"/>
                    </a:lnT>
                    <a:lnB w="3174">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5" cap="flat" cmpd="sng" algn="ctr">
                      <a:solidFill>
                        <a:schemeClr val="tx1"/>
                      </a:solidFill>
                      <a:prstDash val="solid"/>
                      <a:round/>
                      <a:headEnd type="none" w="med" len="med"/>
                      <a:tailEnd type="none" w="med" len="med"/>
                    </a:lnT>
                    <a:lnB w="3174">
                      <a:solidFill>
                        <a:schemeClr val="tx1"/>
                      </a:solidFill>
                    </a:lnB>
                  </a:tcPr>
                </a:tc>
                <a:tc>
                  <a:txBody>
                    <a:bodyPr/>
                    <a:lstStyle/>
                    <a:p>
                      <a:pPr marL="0" lvl="0" indent="0" algn="l">
                        <a:lnSpc>
                          <a:spcPct val="100000"/>
                        </a:lnSpc>
                        <a:spcBef>
                          <a:spcPts val="0"/>
                        </a:spcBef>
                        <a:spcAft>
                          <a:spcPts val="0"/>
                        </a:spcAft>
                        <a:buNone/>
                      </a:pPr>
                      <a:r>
                        <a:rPr lang="en-US" sz="1100" u="none" strike="noStrike" cap="none">
                          <a:solidFill>
                            <a:schemeClr val="dk2"/>
                          </a:solidFill>
                          <a:latin typeface="Source Sans Pro"/>
                          <a:ea typeface="Source Sans Pro"/>
                          <a:cs typeface="Source Sans Pro"/>
                        </a:rPr>
                        <a:t>Launch date dependent on Sitewide Content ability to launch front end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5" cap="flat" cmpd="sng" algn="ctr">
                      <a:solidFill>
                        <a:schemeClr val="tx1"/>
                      </a:solidFill>
                      <a:prstDash val="solid"/>
                      <a:round/>
                      <a:headEnd type="none" w="med" len="med"/>
                      <a:tailEnd type="none" w="med" len="med"/>
                    </a:lnT>
                    <a:lnB w="3174">
                      <a:solidFill>
                        <a:schemeClr val="tx1"/>
                      </a:solidFill>
                    </a:lnB>
                  </a:tcPr>
                </a:tc>
                <a:extLst>
                  <a:ext uri="{0D108BD9-81ED-4DB2-BD59-A6C34878D82A}">
                    <a16:rowId xmlns:a16="http://schemas.microsoft.com/office/drawing/2014/main" val="152309680"/>
                  </a:ext>
                </a:extLst>
              </a:tr>
              <a:tr h="395975">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4">
                      <a:solidFill>
                        <a:schemeClr val="tx1"/>
                      </a:solidFill>
                    </a:lnT>
                    <a:lnB w="12700">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4">
                      <a:solidFill>
                        <a:srgbClr val="4B5C90">
                          <a:alpha val="0"/>
                        </a:srgbClr>
                      </a:solidFill>
                    </a:lnL>
                    <a:lnR w="9524">
                      <a:solidFill>
                        <a:srgbClr val="4B5C90">
                          <a:alpha val="0"/>
                        </a:srgbClr>
                      </a:solidFill>
                    </a:lnR>
                    <a:lnT w="3174">
                      <a:solidFill>
                        <a:schemeClr val="tx1"/>
                      </a:solidFill>
                    </a:lnT>
                    <a:lnB w="12700">
                      <a:solidFill>
                        <a:schemeClr val="tx1"/>
                      </a:solidFill>
                    </a:lnB>
                  </a:tcPr>
                </a:tc>
                <a:tc>
                  <a:txBody>
                    <a:bodyPr/>
                    <a:lstStyle/>
                    <a:p>
                      <a:pPr marL="0" lvl="0" indent="0" algn="ctr">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9524">
                      <a:solidFill>
                        <a:srgbClr val="4B5C90">
                          <a:alpha val="0"/>
                        </a:srgbClr>
                      </a:solidFill>
                    </a:lnR>
                    <a:lnT w="3174">
                      <a:solidFill>
                        <a:schemeClr val="tx1"/>
                      </a:solidFill>
                    </a:lnT>
                    <a:lnB w="12700">
                      <a:solidFill>
                        <a:schemeClr val="tx1"/>
                      </a:solidFill>
                    </a:lnB>
                  </a:tcPr>
                </a:tc>
                <a:tc>
                  <a:txBody>
                    <a:bodyPr/>
                    <a:lstStyle/>
                    <a:p>
                      <a:pPr marL="0" lvl="0" indent="0" algn="ctr">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4">
                      <a:solidFill>
                        <a:srgbClr val="4B5C90">
                          <a:alpha val="0"/>
                        </a:srgbClr>
                      </a:solidFill>
                    </a:lnL>
                    <a:lnR w="19050">
                      <a:solidFill>
                        <a:srgbClr val="FFFFFF"/>
                      </a:solidFill>
                    </a:lnR>
                    <a:lnT w="3174">
                      <a:solidFill>
                        <a:schemeClr val="tx1"/>
                      </a:solidFill>
                    </a:lnT>
                    <a:lnB w="12700">
                      <a:solidFill>
                        <a:schemeClr val="tx1"/>
                      </a:solidFill>
                    </a:lnB>
                  </a:tcPr>
                </a:tc>
                <a:tc>
                  <a:txBody>
                    <a:bodyPr/>
                    <a:lstStyle/>
                    <a:p>
                      <a:pPr marL="0" lvl="0" indent="0" algn="l">
                        <a:lnSpc>
                          <a:spcPct val="100000"/>
                        </a:lnSpc>
                        <a:spcBef>
                          <a:spcPts val="0"/>
                        </a:spcBef>
                        <a:spcAft>
                          <a:spcPts val="0"/>
                        </a:spcAft>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a:solidFill>
                        <a:srgbClr val="FFFFFF"/>
                      </a:solidFill>
                    </a:lnL>
                    <a:lnR w="19050">
                      <a:solidFill>
                        <a:srgbClr val="FFFFFF"/>
                      </a:solidFill>
                    </a:lnR>
                    <a:lnT w="3174">
                      <a:solidFill>
                        <a:schemeClr val="tx1"/>
                      </a:solidFill>
                    </a:lnT>
                    <a:lnB w="12700">
                      <a:solidFill>
                        <a:schemeClr val="tx1"/>
                      </a:solidFill>
                    </a:lnB>
                  </a:tcPr>
                </a:tc>
                <a:tc>
                  <a:txBody>
                    <a:bodyPr/>
                    <a:lstStyle/>
                    <a:p>
                      <a:pPr marL="0" lvl="0" indent="0" algn="l">
                        <a:lnSpc>
                          <a:spcPct val="100000"/>
                        </a:lnSpc>
                        <a:spcBef>
                          <a:spcPts val="0"/>
                        </a:spcBef>
                        <a:spcAft>
                          <a:spcPts val="0"/>
                        </a:spcAft>
                        <a:buNone/>
                      </a:pP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a:solidFill>
                        <a:srgbClr val="FFFFFF"/>
                      </a:solidFill>
                    </a:lnL>
                    <a:lnR w="9524">
                      <a:solidFill>
                        <a:srgbClr val="4B5C90">
                          <a:alpha val="0"/>
                        </a:srgbClr>
                      </a:solidFill>
                    </a:lnR>
                    <a:lnT w="3174">
                      <a:solidFill>
                        <a:schemeClr val="tx1"/>
                      </a:solidFill>
                    </a:lnT>
                    <a:lnB w="12700">
                      <a:solidFill>
                        <a:schemeClr val="tx1"/>
                      </a:solidFill>
                    </a:lnB>
                  </a:tcPr>
                </a:tc>
                <a:extLst>
                  <a:ext uri="{0D108BD9-81ED-4DB2-BD59-A6C34878D82A}">
                    <a16:rowId xmlns:a16="http://schemas.microsoft.com/office/drawing/2014/main" val="912855546"/>
                  </a:ext>
                </a:extLst>
              </a:tr>
            </a:tbl>
          </a:graphicData>
        </a:graphic>
      </p:graphicFrame>
      <p:sp>
        <p:nvSpPr>
          <p:cNvPr id="931" name="Google Shape;931;p28"/>
          <p:cNvSpPr txBox="1"/>
          <p:nvPr/>
        </p:nvSpPr>
        <p:spPr>
          <a:xfrm>
            <a:off x="341923" y="1021795"/>
            <a:ext cx="6233031" cy="307777"/>
          </a:xfrm>
          <a:prstGeom prst="rect">
            <a:avLst/>
          </a:prstGeom>
          <a:noFill/>
          <a:ln>
            <a:noFill/>
          </a:ln>
        </p:spPr>
        <p:txBody>
          <a:bodyPr spcFirstLastPara="1" wrap="square" lIns="91425" tIns="45700" rIns="91425" bIns="45700" anchor="t" anchorCtr="0">
            <a:spAutoFit/>
          </a:bodyPr>
          <a:lstStyle/>
          <a:p>
            <a:pPr>
              <a:buClr>
                <a:srgbClr val="575757"/>
              </a:buClr>
              <a:buSzPts val="1400"/>
            </a:pPr>
            <a:r>
              <a:rPr lang="en-US" sz="1400" u="none" strike="noStrike" cap="none">
                <a:solidFill>
                  <a:srgbClr val="575757"/>
                </a:solidFill>
                <a:latin typeface="PT Serif"/>
                <a:ea typeface="PT Serif"/>
                <a:cs typeface="PT Serif"/>
                <a:sym typeface="PT Serif"/>
              </a:rPr>
              <a:t>Submitted as part of the Monthly Report </a:t>
            </a:r>
            <a:r>
              <a:rPr lang="en-US">
                <a:solidFill>
                  <a:srgbClr val="575757"/>
                </a:solidFill>
                <a:latin typeface="PT Serif"/>
                <a:ea typeface="PT Serif"/>
                <a:cs typeface="PT Serif"/>
                <a:sym typeface="PT Serif"/>
              </a:rPr>
              <a:t>for March</a:t>
            </a:r>
            <a:endParaRPr lang="en-US" sz="1800">
              <a:solidFill>
                <a:srgbClr val="575757"/>
              </a:solidFill>
              <a:latin typeface="PT Serif"/>
              <a:ea typeface="PT Serif"/>
              <a:cs typeface="PT Serif"/>
              <a:sym typeface="PT Serif"/>
            </a:endParaRPr>
          </a:p>
        </p:txBody>
      </p:sp>
      <p:grpSp>
        <p:nvGrpSpPr>
          <p:cNvPr id="932" name="Google Shape;932;p28"/>
          <p:cNvGrpSpPr/>
          <p:nvPr/>
        </p:nvGrpSpPr>
        <p:grpSpPr>
          <a:xfrm>
            <a:off x="419100" y="1427054"/>
            <a:ext cx="11353099" cy="230697"/>
            <a:chOff x="419100" y="1737020"/>
            <a:chExt cx="11353099" cy="230697"/>
          </a:xfrm>
        </p:grpSpPr>
        <p:cxnSp>
          <p:nvCxnSpPr>
            <p:cNvPr id="933" name="Google Shape;933;p28"/>
            <p:cNvCxnSpPr/>
            <p:nvPr/>
          </p:nvCxnSpPr>
          <p:spPr>
            <a:xfrm>
              <a:off x="419100" y="1946745"/>
              <a:ext cx="11353099" cy="20972"/>
            </a:xfrm>
            <a:prstGeom prst="straightConnector1">
              <a:avLst/>
            </a:prstGeom>
            <a:noFill/>
            <a:ln w="9525" cap="flat" cmpd="sng">
              <a:solidFill>
                <a:srgbClr val="002B4F"/>
              </a:solidFill>
              <a:prstDash val="solid"/>
              <a:round/>
              <a:headEnd type="none" w="sm" len="sm"/>
              <a:tailEnd type="none" w="sm" len="sm"/>
            </a:ln>
          </p:spPr>
        </p:cxnSp>
        <p:cxnSp>
          <p:nvCxnSpPr>
            <p:cNvPr id="934" name="Google Shape;934;p28"/>
            <p:cNvCxnSpPr/>
            <p:nvPr/>
          </p:nvCxnSpPr>
          <p:spPr>
            <a:xfrm>
              <a:off x="7651341" y="1737020"/>
              <a:ext cx="1147219" cy="0"/>
            </a:xfrm>
            <a:prstGeom prst="straightConnector1">
              <a:avLst/>
            </a:prstGeom>
            <a:noFill/>
            <a:ln w="12700" cap="flat" cmpd="sng">
              <a:solidFill>
                <a:schemeClr val="tx1"/>
              </a:solidFill>
              <a:prstDash val="solid"/>
              <a:round/>
              <a:headEnd type="none" w="sm" len="sm"/>
              <a:tailEnd type="none" w="sm" len="sm"/>
            </a:ln>
          </p:spPr>
        </p:cxnSp>
      </p:grpSp>
      <p:sp>
        <p:nvSpPr>
          <p:cNvPr id="936" name="Google Shape;936;p28"/>
          <p:cNvSpPr/>
          <p:nvPr/>
        </p:nvSpPr>
        <p:spPr>
          <a:xfrm>
            <a:off x="10218734" y="504720"/>
            <a:ext cx="1587536" cy="94274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13" name="Oval 12">
            <a:extLst>
              <a:ext uri="{FF2B5EF4-FFF2-40B4-BE49-F238E27FC236}">
                <a16:creationId xmlns:a16="http://schemas.microsoft.com/office/drawing/2014/main" id="{CBBF7C82-D0BF-483D-8655-9680C99D1D18}"/>
              </a:ext>
            </a:extLst>
          </p:cNvPr>
          <p:cNvSpPr/>
          <p:nvPr/>
        </p:nvSpPr>
        <p:spPr>
          <a:xfrm>
            <a:off x="9081573" y="2445569"/>
            <a:ext cx="176721" cy="1834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7C86888D-8676-4954-B3CA-7563A7A86788}"/>
              </a:ext>
            </a:extLst>
          </p:cNvPr>
          <p:cNvSpPr/>
          <p:nvPr/>
        </p:nvSpPr>
        <p:spPr>
          <a:xfrm>
            <a:off x="9081575" y="5108447"/>
            <a:ext cx="176721" cy="1834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46373D0D-F98D-4606-BC07-084849BDE347}"/>
              </a:ext>
            </a:extLst>
          </p:cNvPr>
          <p:cNvSpPr/>
          <p:nvPr/>
        </p:nvSpPr>
        <p:spPr>
          <a:xfrm>
            <a:off x="9081574" y="1866717"/>
            <a:ext cx="176721" cy="1834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4D271066-DA07-4647-B209-7C3919DF3ECC}"/>
              </a:ext>
            </a:extLst>
          </p:cNvPr>
          <p:cNvSpPr/>
          <p:nvPr/>
        </p:nvSpPr>
        <p:spPr>
          <a:xfrm>
            <a:off x="9081573" y="3109854"/>
            <a:ext cx="176721" cy="1834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7C092FA4-92F1-452C-973C-C91F4DCFAD78}"/>
              </a:ext>
            </a:extLst>
          </p:cNvPr>
          <p:cNvSpPr/>
          <p:nvPr/>
        </p:nvSpPr>
        <p:spPr>
          <a:xfrm>
            <a:off x="9081573" y="6135162"/>
            <a:ext cx="176721" cy="1834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4B2456FF-B645-463D-855D-7AC4CB451808}"/>
              </a:ext>
            </a:extLst>
          </p:cNvPr>
          <p:cNvSpPr txBox="1"/>
          <p:nvPr/>
        </p:nvSpPr>
        <p:spPr>
          <a:xfrm>
            <a:off x="7747353" y="741799"/>
            <a:ext cx="3522588" cy="523220"/>
          </a:xfrm>
          <a:prstGeom prst="rect">
            <a:avLst/>
          </a:prstGeom>
          <a:solidFill>
            <a:srgbClr val="FFFF00"/>
          </a:solidFill>
        </p:spPr>
        <p:txBody>
          <a:bodyPr wrap="square" lIns="91440" tIns="45720" rIns="91440" bIns="45720" rtlCol="0" anchor="t">
            <a:spAutoFit/>
          </a:bodyPr>
          <a:lstStyle/>
          <a:p>
            <a:r>
              <a:rPr lang="en-US"/>
              <a:t>Munish &amp; Jordan to update with content that includes Health Hub risks.</a:t>
            </a:r>
          </a:p>
        </p:txBody>
      </p:sp>
      <p:sp>
        <p:nvSpPr>
          <p:cNvPr id="22" name="Oval 21">
            <a:extLst>
              <a:ext uri="{FF2B5EF4-FFF2-40B4-BE49-F238E27FC236}">
                <a16:creationId xmlns:a16="http://schemas.microsoft.com/office/drawing/2014/main" id="{1D044FAD-B4AA-1AFD-293A-8E712C11FEC4}"/>
              </a:ext>
            </a:extLst>
          </p:cNvPr>
          <p:cNvSpPr/>
          <p:nvPr/>
        </p:nvSpPr>
        <p:spPr>
          <a:xfrm>
            <a:off x="9081573" y="4235850"/>
            <a:ext cx="176721" cy="1834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EBD293-98E9-40FE-BF25-DFE67CD490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3" name="TextBox 2">
            <a:extLst>
              <a:ext uri="{FF2B5EF4-FFF2-40B4-BE49-F238E27FC236}">
                <a16:creationId xmlns:a16="http://schemas.microsoft.com/office/drawing/2014/main" id="{3C61C0F6-1CD7-4F43-A4CD-4AAFCDE97A20}"/>
              </a:ext>
            </a:extLst>
          </p:cNvPr>
          <p:cNvSpPr txBox="1"/>
          <p:nvPr/>
        </p:nvSpPr>
        <p:spPr>
          <a:xfrm>
            <a:off x="102268" y="42111"/>
            <a:ext cx="11839074" cy="6376736"/>
          </a:xfrm>
          <a:prstGeom prst="rect">
            <a:avLst/>
          </a:prstGeom>
          <a:solidFill>
            <a:srgbClr val="FF0000"/>
          </a:solidFill>
        </p:spPr>
        <p:txBody>
          <a:bodyPr wrap="square" rtlCol="0">
            <a:spAutoFit/>
          </a:bodyPr>
          <a:lstStyle/>
          <a:p>
            <a:endParaRPr lang="en-US"/>
          </a:p>
        </p:txBody>
      </p:sp>
    </p:spTree>
    <p:extLst>
      <p:ext uri="{BB962C8B-B14F-4D97-AF65-F5344CB8AC3E}">
        <p14:creationId xmlns:p14="http://schemas.microsoft.com/office/powerpoint/2010/main" val="3826630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cxnSp>
        <p:nvCxnSpPr>
          <p:cNvPr id="647" name="Google Shape;647;p17"/>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648" name="Google Shape;648;p17"/>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649" name="Google Shape;649;p1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28</a:t>
            </a:fld>
            <a:endParaRPr sz="1200" b="0" i="0" u="none" strike="noStrike" cap="none">
              <a:solidFill>
                <a:srgbClr val="8A8A8A"/>
              </a:solidFill>
              <a:latin typeface="Source Sans Pro"/>
              <a:ea typeface="Source Sans Pro"/>
              <a:cs typeface="Source Sans Pro"/>
              <a:sym typeface="Source Sans Pro"/>
            </a:endParaRPr>
          </a:p>
        </p:txBody>
      </p:sp>
      <p:sp>
        <p:nvSpPr>
          <p:cNvPr id="651" name="Google Shape;651;p17"/>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r>
              <a:rPr lang="en-US" sz="2800">
                <a:solidFill>
                  <a:schemeClr val="dk1"/>
                </a:solidFill>
                <a:latin typeface="PT Serif"/>
                <a:ea typeface="Source Sans Pro"/>
                <a:sym typeface="PT Serif"/>
              </a:rPr>
              <a:t>Lorem</a:t>
            </a:r>
            <a:endParaRPr lang="en-US" sz="2800">
              <a:solidFill>
                <a:schemeClr val="dk1"/>
              </a:solidFill>
              <a:latin typeface="PT Serif"/>
              <a:ea typeface="Source Sans Pro"/>
            </a:endParaRPr>
          </a:p>
        </p:txBody>
      </p:sp>
      <p:grpSp>
        <p:nvGrpSpPr>
          <p:cNvPr id="3" name="Google Shape;602;p14">
            <a:extLst>
              <a:ext uri="{FF2B5EF4-FFF2-40B4-BE49-F238E27FC236}">
                <a16:creationId xmlns:a16="http://schemas.microsoft.com/office/drawing/2014/main" id="{560B9BCE-BD9C-4DC4-B8D7-55EDB4302727}"/>
              </a:ext>
            </a:extLst>
          </p:cNvPr>
          <p:cNvGrpSpPr/>
          <p:nvPr/>
        </p:nvGrpSpPr>
        <p:grpSpPr>
          <a:xfrm>
            <a:off x="410431" y="309109"/>
            <a:ext cx="5150524" cy="369094"/>
            <a:chOff x="410431" y="309109"/>
            <a:chExt cx="5150524" cy="369094"/>
          </a:xfrm>
        </p:grpSpPr>
        <p:sp>
          <p:nvSpPr>
            <p:cNvPr id="20" name="Google Shape;603;p14">
              <a:extLst>
                <a:ext uri="{FF2B5EF4-FFF2-40B4-BE49-F238E27FC236}">
                  <a16:creationId xmlns:a16="http://schemas.microsoft.com/office/drawing/2014/main" id="{F925A1F4-7E0D-4E3E-AB93-6F1A04816973}"/>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Arial"/>
                  <a:cs typeface="Arial"/>
                </a:rPr>
                <a:t>1</a:t>
              </a:r>
            </a:p>
          </p:txBody>
        </p:sp>
        <p:sp>
          <p:nvSpPr>
            <p:cNvPr id="21" name="Google Shape;604;p14">
              <a:extLst>
                <a:ext uri="{FF2B5EF4-FFF2-40B4-BE49-F238E27FC236}">
                  <a16:creationId xmlns:a16="http://schemas.microsoft.com/office/drawing/2014/main" id="{313FFEE4-B196-49E6-BA0E-316E9BA5BF3D}"/>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TECH</a:t>
              </a:r>
              <a:endParaRPr lang="en-US"/>
            </a:p>
          </p:txBody>
        </p:sp>
      </p:grpSp>
      <p:sp>
        <p:nvSpPr>
          <p:cNvPr id="5" name="Google Shape;470;p9">
            <a:extLst>
              <a:ext uri="{FF2B5EF4-FFF2-40B4-BE49-F238E27FC236}">
                <a16:creationId xmlns:a16="http://schemas.microsoft.com/office/drawing/2014/main" id="{22812CC0-45A2-42FA-B89D-A8FF471FF11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Tech</a:t>
            </a:r>
            <a:endParaRPr lang="en-US"/>
          </a:p>
        </p:txBody>
      </p:sp>
      <p:sp>
        <p:nvSpPr>
          <p:cNvPr id="15" name="Google Shape;655;p17">
            <a:extLst>
              <a:ext uri="{FF2B5EF4-FFF2-40B4-BE49-F238E27FC236}">
                <a16:creationId xmlns:a16="http://schemas.microsoft.com/office/drawing/2014/main" id="{9C4A17CE-EF6F-4ED7-ADC1-9CEE9825B750}"/>
              </a:ext>
            </a:extLst>
          </p:cNvPr>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r>
              <a:rPr lang="en-US" sz="1200">
                <a:solidFill>
                  <a:schemeClr val="bg2"/>
                </a:solidFill>
                <a:latin typeface="PT Serif"/>
                <a:ea typeface="PT Serif"/>
              </a:rPr>
              <a:t>User Story</a:t>
            </a:r>
            <a:r>
              <a:rPr lang="en-US" sz="1200">
                <a:solidFill>
                  <a:schemeClr val="tx1"/>
                </a:solidFill>
                <a:latin typeface="PT Serif"/>
                <a:ea typeface="PT Serif"/>
              </a:rPr>
              <a:t>: </a:t>
            </a:r>
            <a:r>
              <a:rPr lang="en-US" sz="1200">
                <a:solidFill>
                  <a:schemeClr val="tx1">
                    <a:lumMod val="50000"/>
                    <a:lumOff val="50000"/>
                  </a:schemeClr>
                </a:solidFill>
                <a:latin typeface="PT Serif"/>
                <a:ea typeface="PT Serif"/>
              </a:rPr>
              <a:t>Lorem</a:t>
            </a:r>
            <a:endParaRPr lang="en-US" sz="1200">
              <a:solidFill>
                <a:schemeClr val="tx1">
                  <a:lumMod val="50000"/>
                  <a:lumOff val="50000"/>
                </a:schemeClr>
              </a:solidFill>
              <a:ea typeface="PT Serif"/>
            </a:endParaRPr>
          </a:p>
          <a:p>
            <a:pPr>
              <a:lnSpc>
                <a:spcPct val="114999"/>
              </a:lnSpc>
              <a:buSzPts val="1400"/>
            </a:pPr>
            <a:r>
              <a:rPr lang="en-US" sz="1200" b="0" i="0" strike="noStrike" cap="none">
                <a:solidFill>
                  <a:schemeClr val="bg2"/>
                </a:solidFill>
                <a:latin typeface="PT Serif"/>
                <a:ea typeface="PT Serif"/>
                <a:cs typeface="PT Serif"/>
                <a:sym typeface="PT Serif"/>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chemeClr val="tx1">
                    <a:lumMod val="50000"/>
                    <a:lumOff val="50000"/>
                  </a:schemeClr>
                </a:solidFill>
                <a:latin typeface="PT Serif"/>
                <a:ea typeface="PT Serif"/>
                <a:cs typeface="PT Serif"/>
                <a:sym typeface="PT Serif"/>
              </a:rPr>
              <a:t>Lorem</a:t>
            </a:r>
            <a:endParaRPr lang="en-US" sz="1200" b="0" i="0" strike="noStrike" cap="none">
              <a:solidFill>
                <a:schemeClr val="tx1">
                  <a:lumMod val="50000"/>
                  <a:lumOff val="50000"/>
                </a:schemeClr>
              </a:solidFill>
              <a:latin typeface="PT Serif"/>
              <a:ea typeface="PT Serif"/>
              <a:cs typeface="PT Serif"/>
            </a:endParaRPr>
          </a:p>
          <a:p>
            <a:pPr>
              <a:lnSpc>
                <a:spcPct val="114999"/>
              </a:lnSpc>
              <a:buSzPts val="1400"/>
            </a:pPr>
            <a:r>
              <a:rPr lang="en-US" sz="1200" b="0" i="0" strike="noStrike" cap="none">
                <a:solidFill>
                  <a:schemeClr val="bg2"/>
                </a:solidFill>
                <a:latin typeface="PT Serif"/>
                <a:ea typeface="PT Serif"/>
                <a:cs typeface="PT Serif"/>
                <a:sym typeface="PT Serif"/>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chemeClr val="tx1">
                    <a:lumMod val="50000"/>
                    <a:lumOff val="50000"/>
                  </a:schemeClr>
                </a:solidFill>
                <a:latin typeface="PT Serif"/>
                <a:ea typeface="PT Serif"/>
                <a:cs typeface="PT Serif"/>
                <a:sym typeface="PT Serif"/>
              </a:rPr>
              <a:t>Lorem</a:t>
            </a:r>
            <a:endParaRPr lang="en-US" sz="1200" b="0" i="0" strike="noStrike" cap="none">
              <a:solidFill>
                <a:schemeClr val="tx1">
                  <a:lumMod val="50000"/>
                  <a:lumOff val="50000"/>
                </a:schemeClr>
              </a:solidFill>
              <a:latin typeface="PT Serif"/>
              <a:ea typeface="PT Serif"/>
              <a:cs typeface="PT Serif"/>
            </a:endParaRPr>
          </a:p>
          <a:p>
            <a:pPr>
              <a:lnSpc>
                <a:spcPct val="114999"/>
              </a:lnSpc>
              <a:buSzPts val="1400"/>
            </a:pPr>
            <a:r>
              <a:rPr lang="en-US" sz="1200" b="0" i="0" strike="noStrike" cap="none">
                <a:solidFill>
                  <a:schemeClr val="bg2"/>
                </a:solidFill>
                <a:latin typeface="PT Serif"/>
                <a:ea typeface="PT Serif"/>
                <a:cs typeface="PT Serif"/>
                <a:sym typeface="PT Serif"/>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Lorem</a:t>
            </a:r>
          </a:p>
          <a:p>
            <a:pPr>
              <a:lnSpc>
                <a:spcPct val="114999"/>
              </a:lnSpc>
              <a:buSzPts val="1400"/>
            </a:pPr>
            <a:r>
              <a:rPr lang="en-US" sz="1200" b="0" i="0" strike="noStrike" cap="none">
                <a:solidFill>
                  <a:schemeClr val="bg2"/>
                </a:solidFill>
                <a:latin typeface="PT Serif"/>
                <a:ea typeface="PT Serif"/>
                <a:cs typeface="PT Serif"/>
                <a:sym typeface="PT Serif"/>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Lorem</a:t>
            </a:r>
            <a:endParaRPr lang="en-US" sz="1200"/>
          </a:p>
        </p:txBody>
      </p:sp>
      <p:sp>
        <p:nvSpPr>
          <p:cNvPr id="14" name="Google Shape;641;p16">
            <a:extLst>
              <a:ext uri="{FF2B5EF4-FFF2-40B4-BE49-F238E27FC236}">
                <a16:creationId xmlns:a16="http://schemas.microsoft.com/office/drawing/2014/main" id="{D5AFD166-FDA5-49D0-9503-A4D355EE3E78}"/>
              </a:ext>
            </a:extLst>
          </p:cNvPr>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lvl="1" algn="r">
              <a:buSzPts val="1400"/>
            </a:pPr>
            <a:r>
              <a:rPr lang="en-US" sz="1200">
                <a:latin typeface="Source Sans Pro"/>
                <a:ea typeface="Source Sans Pro"/>
              </a:rPr>
              <a:t>Link </a:t>
            </a:r>
            <a:endParaRPr lang="en-US" sz="1200" b="0" i="0" strike="noStrike" cap="none">
              <a:solidFill>
                <a:srgbClr val="000000"/>
              </a:solidFill>
              <a:latin typeface="Source Sans Pro"/>
              <a:ea typeface="Source Sans Pro"/>
              <a:sym typeface="Arial"/>
            </a:endParaRPr>
          </a:p>
        </p:txBody>
      </p:sp>
      <p:sp>
        <p:nvSpPr>
          <p:cNvPr id="17" name="Google Shape;606;p14">
            <a:extLst>
              <a:ext uri="{FF2B5EF4-FFF2-40B4-BE49-F238E27FC236}">
                <a16:creationId xmlns:a16="http://schemas.microsoft.com/office/drawing/2014/main" id="{9B4E1B82-264F-413F-B032-EB1C242C8B8A}"/>
              </a:ext>
            </a:extLst>
          </p:cNvPr>
          <p:cNvSpPr txBox="1">
            <a:spLocks noGrp="1"/>
          </p:cNvSpPr>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9700" indent="0">
              <a:buNone/>
            </a:pPr>
            <a:r>
              <a:rPr lang="en-US" sz="1600"/>
              <a:t>Lorem</a:t>
            </a:r>
          </a:p>
          <a:p>
            <a:pPr lvl="1"/>
            <a:r>
              <a:rPr lang="en-US" sz="1400"/>
              <a:t>Lorem</a:t>
            </a:r>
          </a:p>
          <a:p>
            <a:pPr lvl="1"/>
            <a:r>
              <a:rPr lang="en-US" sz="1400"/>
              <a:t>Lorem</a:t>
            </a:r>
          </a:p>
          <a:p>
            <a:pPr lvl="1"/>
            <a:r>
              <a:rPr lang="en-US" sz="1400"/>
              <a:t>Lorem</a:t>
            </a:r>
            <a:endParaRPr lang="en-US"/>
          </a:p>
          <a:p>
            <a:pPr marL="139700" indent="0">
              <a:buNone/>
            </a:pPr>
            <a:r>
              <a:rPr lang="en-US" sz="1600"/>
              <a:t>Lorem</a:t>
            </a:r>
          </a:p>
          <a:p>
            <a:pPr lvl="1"/>
            <a:r>
              <a:rPr lang="en-US" sz="1400"/>
              <a:t>Lorem</a:t>
            </a:r>
          </a:p>
          <a:p>
            <a:pPr lvl="1"/>
            <a:r>
              <a:rPr lang="en-US" sz="1400"/>
              <a:t>Lorem</a:t>
            </a:r>
          </a:p>
        </p:txBody>
      </p:sp>
      <p:sp>
        <p:nvSpPr>
          <p:cNvPr id="16" name="Google Shape;265;p4">
            <a:extLst>
              <a:ext uri="{FF2B5EF4-FFF2-40B4-BE49-F238E27FC236}">
                <a16:creationId xmlns:a16="http://schemas.microsoft.com/office/drawing/2014/main" id="{9B51D40B-E37C-4B7E-88FE-BC1962D52B03}"/>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2578383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6" name="Google Shape;616;p15"/>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a:lnSpc>
                <a:spcPct val="90000"/>
              </a:lnSpc>
              <a:buClr>
                <a:schemeClr val="dk1"/>
              </a:buClr>
              <a:buSzPts val="3600"/>
            </a:pPr>
            <a:r>
              <a:rPr lang="en-US" sz="2800">
                <a:solidFill>
                  <a:schemeClr val="dk1"/>
                </a:solidFill>
                <a:latin typeface="PT Serif"/>
                <a:ea typeface="PT Serif"/>
                <a:cs typeface="PT Serif"/>
                <a:sym typeface="PT Serif"/>
              </a:rPr>
              <a:t>Lorem</a:t>
            </a:r>
            <a:endParaRPr lang="en-US" sz="2800" b="0" i="0" u="none" strike="noStrike" cap="none">
              <a:solidFill>
                <a:schemeClr val="dk1"/>
              </a:solidFill>
              <a:latin typeface="PT Serif"/>
              <a:ea typeface="PT Serif"/>
              <a:cs typeface="PT Serif"/>
            </a:endParaRPr>
          </a:p>
        </p:txBody>
      </p:sp>
      <p:sp>
        <p:nvSpPr>
          <p:cNvPr id="614" name="Google Shape;614;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29</a:t>
            </a:fld>
            <a:endParaRPr sz="1200" b="0" i="0" u="none" strike="noStrike" cap="none">
              <a:solidFill>
                <a:srgbClr val="8A8A8A"/>
              </a:solidFill>
              <a:latin typeface="Source Sans Pro"/>
              <a:ea typeface="Source Sans Pro"/>
              <a:cs typeface="Source Sans Pro"/>
              <a:sym typeface="Source Sans Pro"/>
            </a:endParaRPr>
          </a:p>
        </p:txBody>
      </p:sp>
      <p:sp>
        <p:nvSpPr>
          <p:cNvPr id="10" name="Google Shape;470;p9">
            <a:extLst>
              <a:ext uri="{FF2B5EF4-FFF2-40B4-BE49-F238E27FC236}">
                <a16:creationId xmlns:a16="http://schemas.microsoft.com/office/drawing/2014/main" id="{07509EF3-7D95-47DB-B37C-6EF4E0F9EE9D}"/>
              </a:ext>
            </a:extLst>
          </p:cNvPr>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12" name="Google Shape;605;p14">
            <a:extLst>
              <a:ext uri="{FF2B5EF4-FFF2-40B4-BE49-F238E27FC236}">
                <a16:creationId xmlns:a16="http://schemas.microsoft.com/office/drawing/2014/main" id="{2A18C4E8-C461-494D-81E4-7EB6C08B7B32}"/>
              </a:ext>
            </a:extLst>
          </p:cNvPr>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rPr>
              <a:t>User Story: </a:t>
            </a:r>
            <a:r>
              <a:rPr lang="en-US" b="0" i="0" strike="noStrike" cap="none">
                <a:solidFill>
                  <a:schemeClr val="tx1">
                    <a:lumMod val="50000"/>
                    <a:lumOff val="50000"/>
                  </a:schemeClr>
                </a:solidFill>
                <a:latin typeface="PT Serif"/>
                <a:ea typeface="PT Serif"/>
                <a:cs typeface="PT Serif"/>
                <a:sym typeface="PT Serif"/>
              </a:rPr>
              <a:t>L</a:t>
            </a:r>
            <a:r>
              <a:rPr lang="en-US">
                <a:solidFill>
                  <a:schemeClr val="tx1">
                    <a:lumMod val="50000"/>
                    <a:lumOff val="50000"/>
                  </a:schemeClr>
                </a:solidFill>
                <a:latin typeface="PT Serif"/>
                <a:ea typeface="PT Serif"/>
                <a:cs typeface="PT Serif"/>
                <a:sym typeface="PT Serif"/>
              </a:rPr>
              <a:t>orem</a:t>
            </a:r>
            <a:endParaRPr lang="en-US">
              <a:solidFill>
                <a:schemeClr val="tx1">
                  <a:lumMod val="50000"/>
                  <a:lumOff val="50000"/>
                </a:schemeClr>
              </a:solidFill>
              <a:latin typeface="PT Serif"/>
              <a:ea typeface="PT Serif"/>
              <a:cs typeface="PT Serif"/>
            </a:endParaRPr>
          </a:p>
          <a:p>
            <a:pPr>
              <a:lnSpc>
                <a:spcPct val="115000"/>
              </a:lnSpc>
              <a:buSzPts val="1400"/>
            </a:pPr>
            <a:r>
              <a:rPr lang="en-US" b="0" i="0" strike="noStrike" cap="none">
                <a:solidFill>
                  <a:schemeClr val="tx1"/>
                </a:solidFill>
                <a:latin typeface="PT Serif"/>
                <a:ea typeface="PT Serif"/>
                <a:cs typeface="PT Serif"/>
                <a:sym typeface="PT Serif"/>
              </a:rPr>
              <a:t>User Story:</a:t>
            </a:r>
            <a:r>
              <a:rPr lang="en-US" b="0" i="0" strike="noStrike" cap="none">
                <a:solidFill>
                  <a:schemeClr val="tx1">
                    <a:lumMod val="50000"/>
                    <a:lumOff val="50000"/>
                  </a:schemeClr>
                </a:solidFill>
                <a:latin typeface="PT Serif"/>
                <a:ea typeface="PT Serif"/>
                <a:cs typeface="PT Serif"/>
                <a:sym typeface="PT Serif"/>
              </a:rPr>
              <a:t> Lorem</a:t>
            </a:r>
            <a:endParaRPr lang="en-US" b="0" i="0" strike="noStrike" cap="none">
              <a:solidFill>
                <a:schemeClr val="tx1">
                  <a:lumMod val="50000"/>
                  <a:lumOff val="50000"/>
                </a:schemeClr>
              </a:solidFill>
              <a:latin typeface="PT Serif"/>
              <a:ea typeface="PT Serif"/>
              <a:cs typeface="PT Serif"/>
            </a:endParaRPr>
          </a:p>
        </p:txBody>
      </p:sp>
      <p:sp>
        <p:nvSpPr>
          <p:cNvPr id="14" name="Google Shape;609;p14">
            <a:extLst>
              <a:ext uri="{FF2B5EF4-FFF2-40B4-BE49-F238E27FC236}">
                <a16:creationId xmlns:a16="http://schemas.microsoft.com/office/drawing/2014/main" id="{59B9098F-2628-4EF5-89DD-EDEFBCFB2940}"/>
              </a:ext>
            </a:extLst>
          </p:cNvPr>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solidFill>
                  <a:srgbClr val="000000"/>
                </a:solidFill>
                <a:latin typeface="Source Sans Pro"/>
                <a:ea typeface="Source Sans Pro"/>
                <a:sym typeface="Arial"/>
              </a:rPr>
              <a:t>Link</a:t>
            </a:r>
            <a:endParaRPr lang="en-US" sz="1200" b="0" i="0" strike="noStrike" cap="none">
              <a:solidFill>
                <a:srgbClr val="000000"/>
              </a:solidFill>
              <a:latin typeface="Source Sans Pro"/>
              <a:ea typeface="Source Sans Pro"/>
              <a:sym typeface="Arial"/>
            </a:endParaRPr>
          </a:p>
        </p:txBody>
      </p:sp>
      <p:grpSp>
        <p:nvGrpSpPr>
          <p:cNvPr id="22" name="Google Shape;602;p14">
            <a:extLst>
              <a:ext uri="{FF2B5EF4-FFF2-40B4-BE49-F238E27FC236}">
                <a16:creationId xmlns:a16="http://schemas.microsoft.com/office/drawing/2014/main" id="{54E8C039-5AD4-4118-8CD3-BA2B6CE4B700}"/>
              </a:ext>
            </a:extLst>
          </p:cNvPr>
          <p:cNvGrpSpPr/>
          <p:nvPr/>
        </p:nvGrpSpPr>
        <p:grpSpPr>
          <a:xfrm>
            <a:off x="410431" y="309109"/>
            <a:ext cx="966093" cy="369094"/>
            <a:chOff x="410431" y="309109"/>
            <a:chExt cx="966093" cy="369094"/>
          </a:xfrm>
        </p:grpSpPr>
        <p:sp>
          <p:nvSpPr>
            <p:cNvPr id="23" name="Google Shape;603;p14">
              <a:extLst>
                <a:ext uri="{FF2B5EF4-FFF2-40B4-BE49-F238E27FC236}">
                  <a16:creationId xmlns:a16="http://schemas.microsoft.com/office/drawing/2014/main" id="{6349303C-5EAA-4B3A-91B0-92F6C70427A5}"/>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bg1"/>
                  </a:solidFill>
                  <a:latin typeface="Arial"/>
                  <a:ea typeface="Arial"/>
                  <a:cs typeface="Arial"/>
                  <a:sym typeface="Arial"/>
                </a:rPr>
                <a:t>2</a:t>
              </a:r>
              <a:endParaRPr sz="1200" b="0" i="0" u="none" strike="noStrike" cap="none">
                <a:solidFill>
                  <a:schemeClr val="bg1"/>
                </a:solidFill>
                <a:latin typeface="Arial"/>
                <a:ea typeface="Arial"/>
                <a:cs typeface="Arial"/>
                <a:sym typeface="Arial"/>
              </a:endParaRPr>
            </a:p>
          </p:txBody>
        </p:sp>
        <p:sp>
          <p:nvSpPr>
            <p:cNvPr id="24" name="Google Shape;604;p14">
              <a:extLst>
                <a:ext uri="{FF2B5EF4-FFF2-40B4-BE49-F238E27FC236}">
                  <a16:creationId xmlns:a16="http://schemas.microsoft.com/office/drawing/2014/main" id="{E866F250-DD27-49C2-A23E-D8AB80A3C73F}"/>
                </a:ext>
              </a:extLst>
            </p:cNvPr>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5E9E9411-384E-A6A3-41A6-F26CB141ADA6}"/>
              </a:ext>
            </a:extLst>
          </p:cNvPr>
          <p:cNvSpPr txBox="1"/>
          <p:nvPr/>
        </p:nvSpPr>
        <p:spPr>
          <a:xfrm>
            <a:off x="420624" y="2525902"/>
            <a:ext cx="3500333"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2880" indent="-182880">
              <a:spcAft>
                <a:spcPts val="600"/>
              </a:spcAft>
              <a:buFont typeface="Wingdings"/>
              <a:buChar char="§"/>
            </a:pPr>
            <a:r>
              <a:rPr lang="en-US">
                <a:latin typeface="PT Serif" panose="020A0603040505020204" pitchFamily="18" charset="0"/>
              </a:rPr>
              <a:t>Lorem </a:t>
            </a:r>
          </a:p>
          <a:p>
            <a:pPr marL="182880" indent="-182880">
              <a:buFont typeface="Wingdings"/>
              <a:buChar char="§"/>
            </a:pPr>
            <a:r>
              <a:rPr lang="en-US">
                <a:latin typeface="PT Serif" panose="020A0603040505020204" pitchFamily="18" charset="0"/>
              </a:rPr>
              <a:t>Lorem</a:t>
            </a:r>
          </a:p>
        </p:txBody>
      </p:sp>
      <p:sp>
        <p:nvSpPr>
          <p:cNvPr id="19" name="Google Shape;265;p4">
            <a:extLst>
              <a:ext uri="{FF2B5EF4-FFF2-40B4-BE49-F238E27FC236}">
                <a16:creationId xmlns:a16="http://schemas.microsoft.com/office/drawing/2014/main" id="{F17CB212-5D62-48F3-948B-092C9CCE557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146016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5"/>
        <p:cNvGrpSpPr/>
        <p:nvPr/>
      </p:nvGrpSpPr>
      <p:grpSpPr>
        <a:xfrm>
          <a:off x="0" y="0"/>
          <a:ext cx="0" cy="0"/>
          <a:chOff x="0" y="0"/>
          <a:chExt cx="0" cy="0"/>
        </a:xfrm>
      </p:grpSpPr>
      <p:sp>
        <p:nvSpPr>
          <p:cNvPr id="241" name="Google Shape;241;p3"/>
          <p:cNvSpPr txBox="1">
            <a:spLocks noGrp="1"/>
          </p:cNvSpPr>
          <p:nvPr>
            <p:ph type="title"/>
          </p:nvPr>
        </p:nvSpPr>
        <p:spPr>
          <a:xfrm>
            <a:off x="320246" y="773318"/>
            <a:ext cx="4334881" cy="37415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385F"/>
              </a:buClr>
              <a:buSzPts val="3200"/>
              <a:buFont typeface="PT Serif"/>
              <a:buNone/>
            </a:pPr>
            <a:r>
              <a:rPr lang="en-US" sz="3200">
                <a:solidFill>
                  <a:srgbClr val="00385F"/>
                </a:solidFill>
              </a:rPr>
              <a:t>At the end of each sprint on Tuesdays, the team will run sprint reviews to showcase the sprint’s work for approval.</a:t>
            </a:r>
            <a:br>
              <a:rPr lang="en-US" sz="3200">
                <a:solidFill>
                  <a:srgbClr val="00385F"/>
                </a:solidFill>
              </a:rPr>
            </a:br>
            <a:r>
              <a:rPr lang="en-US" sz="3200">
                <a:solidFill>
                  <a:srgbClr val="00385F"/>
                </a:solidFill>
              </a:rPr>
              <a:t>The purpose of this meeting is:</a:t>
            </a:r>
            <a:endParaRPr/>
          </a:p>
        </p:txBody>
      </p:sp>
      <p:sp>
        <p:nvSpPr>
          <p:cNvPr id="244" name="Google Shape;244;p3"/>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
        <p:nvSpPr>
          <p:cNvPr id="245" name="Google Shape;245;p3"/>
          <p:cNvSpPr txBox="1"/>
          <p:nvPr/>
        </p:nvSpPr>
        <p:spPr>
          <a:xfrm>
            <a:off x="327680" y="406667"/>
            <a:ext cx="4246607" cy="3666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1400" b="0" i="0" u="none" strike="noStrike" cap="none">
                <a:solidFill>
                  <a:schemeClr val="dk2"/>
                </a:solidFill>
                <a:latin typeface="Source Sans Pro"/>
                <a:ea typeface="Source Sans Pro"/>
                <a:cs typeface="Source Sans Pro"/>
                <a:sym typeface="Source Sans Pro"/>
              </a:rPr>
              <a:t>WELCOME TO THE SPRINT 1 DEMO</a:t>
            </a:r>
            <a:endParaRPr>
              <a:solidFill>
                <a:schemeClr val="dk2"/>
              </a:solidFill>
            </a:endParaRPr>
          </a:p>
        </p:txBody>
      </p:sp>
      <p:grpSp>
        <p:nvGrpSpPr>
          <p:cNvPr id="4" name="Group 3">
            <a:extLst>
              <a:ext uri="{FF2B5EF4-FFF2-40B4-BE49-F238E27FC236}">
                <a16:creationId xmlns:a16="http://schemas.microsoft.com/office/drawing/2014/main" id="{E7DEC4A7-87FF-4529-9F52-6192C114B9EF}"/>
              </a:ext>
            </a:extLst>
          </p:cNvPr>
          <p:cNvGrpSpPr/>
          <p:nvPr/>
        </p:nvGrpSpPr>
        <p:grpSpPr>
          <a:xfrm>
            <a:off x="5638800" y="-7257"/>
            <a:ext cx="6560457" cy="6887028"/>
            <a:chOff x="5638800" y="0"/>
            <a:chExt cx="6560457" cy="6887028"/>
          </a:xfrm>
        </p:grpSpPr>
        <p:grpSp>
          <p:nvGrpSpPr>
            <p:cNvPr id="236" name="Google Shape;236;p3"/>
            <p:cNvGrpSpPr/>
            <p:nvPr/>
          </p:nvGrpSpPr>
          <p:grpSpPr>
            <a:xfrm>
              <a:off x="6094945" y="0"/>
              <a:ext cx="6104312" cy="6887028"/>
              <a:chOff x="5219700" y="0"/>
              <a:chExt cx="6972300" cy="6887028"/>
            </a:xfrm>
          </p:grpSpPr>
          <p:sp>
            <p:nvSpPr>
              <p:cNvPr id="237" name="Google Shape;237;p3"/>
              <p:cNvSpPr/>
              <p:nvPr/>
            </p:nvSpPr>
            <p:spPr>
              <a:xfrm>
                <a:off x="5219700" y="2286000"/>
                <a:ext cx="6972300" cy="2228850"/>
              </a:xfrm>
              <a:prstGeom prst="rect">
                <a:avLst/>
              </a:prstGeom>
              <a:solidFill>
                <a:srgbClr val="B9CC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nvGrpSpPr>
              <p:cNvPr id="238" name="Google Shape;238;p3"/>
              <p:cNvGrpSpPr/>
              <p:nvPr/>
            </p:nvGrpSpPr>
            <p:grpSpPr>
              <a:xfrm>
                <a:off x="5219700" y="0"/>
                <a:ext cx="6972300" cy="6887028"/>
                <a:chOff x="5219700" y="0"/>
                <a:chExt cx="6972300" cy="6682968"/>
              </a:xfrm>
            </p:grpSpPr>
            <p:sp>
              <p:nvSpPr>
                <p:cNvPr id="239" name="Google Shape;239;p3"/>
                <p:cNvSpPr/>
                <p:nvPr/>
              </p:nvSpPr>
              <p:spPr>
                <a:xfrm>
                  <a:off x="5244567" y="4375777"/>
                  <a:ext cx="6939144" cy="2307191"/>
                </a:xfrm>
                <a:prstGeom prst="rect">
                  <a:avLst/>
                </a:prstGeom>
                <a:solidFill>
                  <a:srgbClr val="88A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sp>
              <p:nvSpPr>
                <p:cNvPr id="240" name="Google Shape;240;p3"/>
                <p:cNvSpPr/>
                <p:nvPr/>
              </p:nvSpPr>
              <p:spPr>
                <a:xfrm>
                  <a:off x="5219700" y="0"/>
                  <a:ext cx="6972300" cy="22288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grpSp>
        <p:sp>
          <p:nvSpPr>
            <p:cNvPr id="3" name="Rectangle 2">
              <a:extLst>
                <a:ext uri="{FF2B5EF4-FFF2-40B4-BE49-F238E27FC236}">
                  <a16:creationId xmlns:a16="http://schemas.microsoft.com/office/drawing/2014/main" id="{E9193AB1-7F31-4DA8-91B4-725C6981F2BF}"/>
                </a:ext>
              </a:extLst>
            </p:cNvPr>
            <p:cNvSpPr/>
            <p:nvPr/>
          </p:nvSpPr>
          <p:spPr>
            <a:xfrm>
              <a:off x="5638800" y="3629"/>
              <a:ext cx="493486" cy="68652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3" name="Google Shape;243;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chemeClr val="lt1"/>
              </a:buClr>
              <a:buSzPts val="1200"/>
              <a:buFont typeface="Source Sans Pro"/>
              <a:buNone/>
            </a:pPr>
            <a:r>
              <a:rPr lang="en-US" sz="1200" b="0" i="0" u="none" strike="noStrike" cap="none">
                <a:solidFill>
                  <a:schemeClr val="lt1"/>
                </a:solidFill>
                <a:latin typeface="Source Sans Pro"/>
                <a:ea typeface="Source Sans Pro"/>
                <a:cs typeface="Source Sans Pro"/>
                <a:sym typeface="Source Sans Pro"/>
              </a:rPr>
              <a:t>Introduction</a:t>
            </a:r>
            <a:endParaRPr sz="1800" b="0" i="0" u="none" strike="noStrike" cap="none">
              <a:solidFill>
                <a:schemeClr val="lt1"/>
              </a:solidFill>
              <a:latin typeface="Calibri"/>
              <a:ea typeface="Calibri"/>
              <a:cs typeface="Calibri"/>
              <a:sym typeface="Calibri"/>
            </a:endParaRPr>
          </a:p>
        </p:txBody>
      </p:sp>
      <p:pic>
        <p:nvPicPr>
          <p:cNvPr id="246" name="Google Shape;246;p3"/>
          <p:cNvPicPr preferRelativeResize="0"/>
          <p:nvPr/>
        </p:nvPicPr>
        <p:blipFill rotWithShape="1">
          <a:blip r:embed="rId3">
            <a:alphaModFix/>
          </a:blip>
          <a:srcRect/>
          <a:stretch/>
        </p:blipFill>
        <p:spPr>
          <a:xfrm>
            <a:off x="10779955" y="664139"/>
            <a:ext cx="964943" cy="947280"/>
          </a:xfrm>
          <a:prstGeom prst="rect">
            <a:avLst/>
          </a:prstGeom>
          <a:noFill/>
          <a:ln>
            <a:noFill/>
          </a:ln>
        </p:spPr>
      </p:pic>
      <p:pic>
        <p:nvPicPr>
          <p:cNvPr id="247" name="Google Shape;247;p3"/>
          <p:cNvPicPr preferRelativeResize="0"/>
          <p:nvPr/>
        </p:nvPicPr>
        <p:blipFill rotWithShape="1">
          <a:blip r:embed="rId4">
            <a:alphaModFix/>
          </a:blip>
          <a:srcRect/>
          <a:stretch/>
        </p:blipFill>
        <p:spPr>
          <a:xfrm>
            <a:off x="10778416" y="3014524"/>
            <a:ext cx="1023366" cy="967026"/>
          </a:xfrm>
          <a:prstGeom prst="rect">
            <a:avLst/>
          </a:prstGeom>
          <a:noFill/>
          <a:ln>
            <a:noFill/>
          </a:ln>
        </p:spPr>
      </p:pic>
      <p:pic>
        <p:nvPicPr>
          <p:cNvPr id="248" name="Google Shape;248;p3"/>
          <p:cNvPicPr preferRelativeResize="0"/>
          <p:nvPr/>
        </p:nvPicPr>
        <p:blipFill rotWithShape="1">
          <a:blip r:embed="rId5">
            <a:alphaModFix/>
          </a:blip>
          <a:srcRect/>
          <a:stretch/>
        </p:blipFill>
        <p:spPr>
          <a:xfrm>
            <a:off x="10922884" y="5224437"/>
            <a:ext cx="850016" cy="833846"/>
          </a:xfrm>
          <a:prstGeom prst="rect">
            <a:avLst/>
          </a:prstGeom>
          <a:noFill/>
          <a:ln>
            <a:noFill/>
          </a:ln>
        </p:spPr>
      </p:pic>
      <p:grpSp>
        <p:nvGrpSpPr>
          <p:cNvPr id="249" name="Google Shape;249;p3"/>
          <p:cNvGrpSpPr/>
          <p:nvPr/>
        </p:nvGrpSpPr>
        <p:grpSpPr>
          <a:xfrm>
            <a:off x="6547644" y="866320"/>
            <a:ext cx="4105095" cy="1335945"/>
            <a:chOff x="409856" y="3855788"/>
            <a:chExt cx="4105095" cy="1335945"/>
          </a:xfrm>
        </p:grpSpPr>
        <p:sp>
          <p:nvSpPr>
            <p:cNvPr id="250" name="Google Shape;250;p3"/>
            <p:cNvSpPr txBox="1"/>
            <p:nvPr/>
          </p:nvSpPr>
          <p:spPr>
            <a:xfrm>
              <a:off x="409856" y="3859645"/>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1</a:t>
              </a:r>
              <a:endParaRPr sz="4000" b="0" i="0" u="none" strike="noStrike" cap="none">
                <a:solidFill>
                  <a:srgbClr val="000000"/>
                </a:solidFill>
                <a:latin typeface="Arial"/>
                <a:ea typeface="Arial"/>
                <a:cs typeface="Arial"/>
                <a:sym typeface="Arial"/>
              </a:endParaRPr>
            </a:p>
          </p:txBody>
        </p:sp>
        <p:sp>
          <p:nvSpPr>
            <p:cNvPr id="251" name="Google Shape;251;p3"/>
            <p:cNvSpPr txBox="1"/>
            <p:nvPr/>
          </p:nvSpPr>
          <p:spPr>
            <a:xfrm>
              <a:off x="1011985" y="3855788"/>
              <a:ext cx="3502966" cy="133594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demo the accomplishments or functionality that was built over the past sprint</a:t>
              </a:r>
              <a:endParaRPr sz="1800" b="0" i="0" u="none" strike="noStrike" cap="none">
                <a:solidFill>
                  <a:srgbClr val="000000"/>
                </a:solidFill>
                <a:latin typeface="Arial"/>
                <a:ea typeface="Arial"/>
                <a:cs typeface="Arial"/>
                <a:sym typeface="Arial"/>
              </a:endParaRPr>
            </a:p>
          </p:txBody>
        </p:sp>
      </p:grpSp>
      <p:grpSp>
        <p:nvGrpSpPr>
          <p:cNvPr id="252" name="Google Shape;252;p3"/>
          <p:cNvGrpSpPr/>
          <p:nvPr/>
        </p:nvGrpSpPr>
        <p:grpSpPr>
          <a:xfrm>
            <a:off x="6547644" y="3217666"/>
            <a:ext cx="3875559" cy="1077547"/>
            <a:chOff x="4391305" y="3852592"/>
            <a:chExt cx="3875559" cy="1077547"/>
          </a:xfrm>
        </p:grpSpPr>
        <p:sp>
          <p:nvSpPr>
            <p:cNvPr id="253" name="Google Shape;253;p3"/>
            <p:cNvSpPr txBox="1"/>
            <p:nvPr/>
          </p:nvSpPr>
          <p:spPr>
            <a:xfrm>
              <a:off x="4986148" y="3852592"/>
              <a:ext cx="3280716" cy="107754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get feedback and insights early and often</a:t>
              </a:r>
              <a:endParaRPr sz="1800" b="0" i="0" u="none" strike="noStrike" cap="none">
                <a:solidFill>
                  <a:srgbClr val="000000"/>
                </a:solidFill>
                <a:latin typeface="Arial"/>
                <a:ea typeface="Arial"/>
                <a:cs typeface="Arial"/>
                <a:sym typeface="Arial"/>
              </a:endParaRPr>
            </a:p>
          </p:txBody>
        </p:sp>
        <p:sp>
          <p:nvSpPr>
            <p:cNvPr id="254" name="Google Shape;254;p3"/>
            <p:cNvSpPr txBox="1"/>
            <p:nvPr/>
          </p:nvSpPr>
          <p:spPr>
            <a:xfrm>
              <a:off x="4391305" y="3853294"/>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2</a:t>
              </a:r>
              <a:endParaRPr sz="4000" b="0" i="0" u="none" strike="noStrike" cap="none">
                <a:solidFill>
                  <a:srgbClr val="000000"/>
                </a:solidFill>
                <a:latin typeface="Arial"/>
                <a:ea typeface="Arial"/>
                <a:cs typeface="Arial"/>
                <a:sym typeface="Arial"/>
              </a:endParaRPr>
            </a:p>
          </p:txBody>
        </p:sp>
      </p:grpSp>
      <p:grpSp>
        <p:nvGrpSpPr>
          <p:cNvPr id="255" name="Google Shape;255;p3"/>
          <p:cNvGrpSpPr/>
          <p:nvPr/>
        </p:nvGrpSpPr>
        <p:grpSpPr>
          <a:xfrm>
            <a:off x="6547644" y="5293609"/>
            <a:ext cx="3757708" cy="909127"/>
            <a:chOff x="8588654" y="3807371"/>
            <a:chExt cx="3757708" cy="909127"/>
          </a:xfrm>
        </p:grpSpPr>
        <p:sp>
          <p:nvSpPr>
            <p:cNvPr id="256" name="Google Shape;256;p3"/>
            <p:cNvSpPr txBox="1"/>
            <p:nvPr/>
          </p:nvSpPr>
          <p:spPr>
            <a:xfrm>
              <a:off x="9179946" y="3807371"/>
              <a:ext cx="3166416" cy="90912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rgbClr val="202120"/>
                  </a:solidFill>
                  <a:latin typeface="PT Serif"/>
                  <a:ea typeface="PT Serif"/>
                  <a:cs typeface="PT Serif"/>
                  <a:sym typeface="PT Serif"/>
                </a:rPr>
                <a:t>To create transparency for anyone interested on the product and progress</a:t>
              </a:r>
              <a:endParaRPr sz="1800" b="0" i="0" u="none" strike="noStrike" cap="none">
                <a:solidFill>
                  <a:srgbClr val="202120"/>
                </a:solidFill>
                <a:latin typeface="Arial"/>
                <a:ea typeface="Arial"/>
                <a:cs typeface="Arial"/>
                <a:sym typeface="Arial"/>
              </a:endParaRPr>
            </a:p>
          </p:txBody>
        </p:sp>
        <p:sp>
          <p:nvSpPr>
            <p:cNvPr id="257" name="Google Shape;257;p3"/>
            <p:cNvSpPr txBox="1"/>
            <p:nvPr/>
          </p:nvSpPr>
          <p:spPr>
            <a:xfrm>
              <a:off x="8588654" y="3815193"/>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rgbClr val="202120"/>
                  </a:solidFill>
                  <a:latin typeface="PT Serif"/>
                  <a:ea typeface="PT Serif"/>
                  <a:cs typeface="PT Serif"/>
                  <a:sym typeface="PT Serif"/>
                </a:rPr>
                <a:t>3</a:t>
              </a:r>
              <a:endParaRPr sz="4000" b="0" i="0" u="none" strike="noStrike" cap="none">
                <a:solidFill>
                  <a:srgbClr val="202120"/>
                </a:solidFill>
                <a:latin typeface="Arial"/>
                <a:ea typeface="Arial"/>
                <a:cs typeface="Arial"/>
                <a:sym typeface="Arial"/>
              </a:endParaRPr>
            </a:p>
          </p:txBody>
        </p:sp>
      </p:grpSp>
      <p:sp>
        <p:nvSpPr>
          <p:cNvPr id="242" name="Google Shape;242;p3"/>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latin typeface="Source Sans Pro"/>
                <a:ea typeface="Source Sans Pro"/>
                <a:cs typeface="Source Sans Pro"/>
                <a:sym typeface="Source Sans Pro"/>
              </a:rPr>
              <a:t>3</a:t>
            </a:fld>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6" name="Google Shape;616;p15"/>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a:lnSpc>
                <a:spcPct val="90000"/>
              </a:lnSpc>
              <a:buClr>
                <a:schemeClr val="dk1"/>
              </a:buClr>
              <a:buSzPts val="3600"/>
            </a:pPr>
            <a:r>
              <a:rPr lang="en-US" sz="2800">
                <a:solidFill>
                  <a:schemeClr val="dk1"/>
                </a:solidFill>
                <a:latin typeface="PT Serif"/>
                <a:ea typeface="PT Serif"/>
                <a:cs typeface="PT Serif"/>
                <a:sym typeface="PT Serif"/>
              </a:rPr>
              <a:t>Lorem</a:t>
            </a:r>
            <a:endParaRPr lang="en-US" sz="2800" b="0" i="0" u="none" strike="noStrike" cap="none">
              <a:solidFill>
                <a:schemeClr val="dk1"/>
              </a:solidFill>
              <a:latin typeface="PT Serif"/>
              <a:ea typeface="PT Serif"/>
              <a:cs typeface="PT Serif"/>
            </a:endParaRPr>
          </a:p>
        </p:txBody>
      </p:sp>
      <p:sp>
        <p:nvSpPr>
          <p:cNvPr id="614" name="Google Shape;614;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30</a:t>
            </a:fld>
            <a:endParaRPr sz="1200" b="0" i="0" u="none" strike="noStrike" cap="none">
              <a:solidFill>
                <a:srgbClr val="8A8A8A"/>
              </a:solidFill>
              <a:latin typeface="Source Sans Pro"/>
              <a:ea typeface="Source Sans Pro"/>
              <a:cs typeface="Source Sans Pro"/>
              <a:sym typeface="Source Sans Pro"/>
            </a:endParaRPr>
          </a:p>
        </p:txBody>
      </p:sp>
      <p:sp>
        <p:nvSpPr>
          <p:cNvPr id="10" name="Google Shape;470;p9">
            <a:extLst>
              <a:ext uri="{FF2B5EF4-FFF2-40B4-BE49-F238E27FC236}">
                <a16:creationId xmlns:a16="http://schemas.microsoft.com/office/drawing/2014/main" id="{07509EF3-7D95-47DB-B37C-6EF4E0F9EE9D}"/>
              </a:ext>
            </a:extLst>
          </p:cNvPr>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12" name="Google Shape;605;p14">
            <a:extLst>
              <a:ext uri="{FF2B5EF4-FFF2-40B4-BE49-F238E27FC236}">
                <a16:creationId xmlns:a16="http://schemas.microsoft.com/office/drawing/2014/main" id="{2A18C4E8-C461-494D-81E4-7EB6C08B7B32}"/>
              </a:ext>
            </a:extLst>
          </p:cNvPr>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rPr>
              <a:t>User Story: </a:t>
            </a:r>
            <a:r>
              <a:rPr lang="en-US" b="0" i="0" strike="noStrike" cap="none">
                <a:solidFill>
                  <a:schemeClr val="tx1">
                    <a:lumMod val="50000"/>
                    <a:lumOff val="50000"/>
                  </a:schemeClr>
                </a:solidFill>
                <a:latin typeface="PT Serif"/>
                <a:ea typeface="PT Serif"/>
                <a:cs typeface="PT Serif"/>
                <a:sym typeface="PT Serif"/>
              </a:rPr>
              <a:t>L</a:t>
            </a:r>
            <a:r>
              <a:rPr lang="en-US">
                <a:solidFill>
                  <a:schemeClr val="tx1">
                    <a:lumMod val="50000"/>
                    <a:lumOff val="50000"/>
                  </a:schemeClr>
                </a:solidFill>
                <a:latin typeface="PT Serif"/>
                <a:ea typeface="PT Serif"/>
                <a:cs typeface="PT Serif"/>
                <a:sym typeface="PT Serif"/>
              </a:rPr>
              <a:t>orem</a:t>
            </a:r>
            <a:endParaRPr lang="en-US">
              <a:solidFill>
                <a:schemeClr val="tx1">
                  <a:lumMod val="50000"/>
                  <a:lumOff val="50000"/>
                </a:schemeClr>
              </a:solidFill>
              <a:latin typeface="PT Serif"/>
              <a:ea typeface="PT Serif"/>
              <a:cs typeface="PT Serif"/>
            </a:endParaRPr>
          </a:p>
          <a:p>
            <a:pPr>
              <a:lnSpc>
                <a:spcPct val="115000"/>
              </a:lnSpc>
              <a:buSzPts val="1400"/>
            </a:pPr>
            <a:r>
              <a:rPr lang="en-US" b="0" i="0" strike="noStrike" cap="none">
                <a:solidFill>
                  <a:schemeClr val="tx1"/>
                </a:solidFill>
                <a:latin typeface="PT Serif"/>
                <a:ea typeface="PT Serif"/>
                <a:cs typeface="PT Serif"/>
                <a:sym typeface="PT Serif"/>
              </a:rPr>
              <a:t>User Story:</a:t>
            </a:r>
            <a:r>
              <a:rPr lang="en-US" b="0" i="0" strike="noStrike" cap="none">
                <a:solidFill>
                  <a:schemeClr val="tx1">
                    <a:lumMod val="50000"/>
                    <a:lumOff val="50000"/>
                  </a:schemeClr>
                </a:solidFill>
                <a:latin typeface="PT Serif"/>
                <a:ea typeface="PT Serif"/>
                <a:cs typeface="PT Serif"/>
                <a:sym typeface="PT Serif"/>
              </a:rPr>
              <a:t> Lorem</a:t>
            </a:r>
            <a:endParaRPr lang="en-US" b="0" i="0" strike="noStrike" cap="none">
              <a:solidFill>
                <a:schemeClr val="tx1">
                  <a:lumMod val="50000"/>
                  <a:lumOff val="50000"/>
                </a:schemeClr>
              </a:solidFill>
              <a:latin typeface="PT Serif"/>
              <a:ea typeface="PT Serif"/>
              <a:cs typeface="PT Serif"/>
            </a:endParaRPr>
          </a:p>
        </p:txBody>
      </p:sp>
      <p:sp>
        <p:nvSpPr>
          <p:cNvPr id="14" name="Google Shape;609;p14">
            <a:extLst>
              <a:ext uri="{FF2B5EF4-FFF2-40B4-BE49-F238E27FC236}">
                <a16:creationId xmlns:a16="http://schemas.microsoft.com/office/drawing/2014/main" id="{59B9098F-2628-4EF5-89DD-EDEFBCFB2940}"/>
              </a:ext>
            </a:extLst>
          </p:cNvPr>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solidFill>
                  <a:srgbClr val="000000"/>
                </a:solidFill>
                <a:latin typeface="Source Sans Pro"/>
                <a:ea typeface="Source Sans Pro"/>
                <a:sym typeface="Arial"/>
              </a:rPr>
              <a:t>Link</a:t>
            </a:r>
            <a:endParaRPr lang="en-US" sz="1200" b="0" i="0" strike="noStrike" cap="none">
              <a:solidFill>
                <a:srgbClr val="000000"/>
              </a:solidFill>
              <a:latin typeface="Source Sans Pro"/>
              <a:ea typeface="Source Sans Pro"/>
              <a:sym typeface="Arial"/>
            </a:endParaRPr>
          </a:p>
        </p:txBody>
      </p:sp>
      <p:grpSp>
        <p:nvGrpSpPr>
          <p:cNvPr id="22" name="Google Shape;602;p14">
            <a:extLst>
              <a:ext uri="{FF2B5EF4-FFF2-40B4-BE49-F238E27FC236}">
                <a16:creationId xmlns:a16="http://schemas.microsoft.com/office/drawing/2014/main" id="{54E8C039-5AD4-4118-8CD3-BA2B6CE4B700}"/>
              </a:ext>
            </a:extLst>
          </p:cNvPr>
          <p:cNvGrpSpPr/>
          <p:nvPr/>
        </p:nvGrpSpPr>
        <p:grpSpPr>
          <a:xfrm>
            <a:off x="410431" y="309109"/>
            <a:ext cx="966093" cy="369094"/>
            <a:chOff x="410431" y="309109"/>
            <a:chExt cx="966093" cy="369094"/>
          </a:xfrm>
        </p:grpSpPr>
        <p:sp>
          <p:nvSpPr>
            <p:cNvPr id="23" name="Google Shape;603;p14">
              <a:extLst>
                <a:ext uri="{FF2B5EF4-FFF2-40B4-BE49-F238E27FC236}">
                  <a16:creationId xmlns:a16="http://schemas.microsoft.com/office/drawing/2014/main" id="{6349303C-5EAA-4B3A-91B0-92F6C70427A5}"/>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Arial"/>
                  <a:cs typeface="Arial"/>
                  <a:sym typeface="PT Serif"/>
                </a:rPr>
                <a:t>2</a:t>
              </a:r>
              <a:endParaRPr sz="1200" b="0" i="0" u="none" strike="noStrike" cap="none">
                <a:solidFill>
                  <a:srgbClr val="000000"/>
                </a:solidFill>
                <a:latin typeface="Arial"/>
                <a:ea typeface="Arial"/>
                <a:cs typeface="Arial"/>
                <a:sym typeface="Arial"/>
              </a:endParaRPr>
            </a:p>
          </p:txBody>
        </p:sp>
        <p:sp>
          <p:nvSpPr>
            <p:cNvPr id="24" name="Google Shape;604;p14">
              <a:extLst>
                <a:ext uri="{FF2B5EF4-FFF2-40B4-BE49-F238E27FC236}">
                  <a16:creationId xmlns:a16="http://schemas.microsoft.com/office/drawing/2014/main" id="{E866F250-DD27-49C2-A23E-D8AB80A3C73F}"/>
                </a:ext>
              </a:extLst>
            </p:cNvPr>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5E9E9411-384E-A6A3-41A6-F26CB141ADA6}"/>
              </a:ext>
            </a:extLst>
          </p:cNvPr>
          <p:cNvSpPr txBox="1"/>
          <p:nvPr/>
        </p:nvSpPr>
        <p:spPr>
          <a:xfrm>
            <a:off x="420624" y="2525902"/>
            <a:ext cx="3500333"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2880" indent="-182880">
              <a:spcAft>
                <a:spcPts val="600"/>
              </a:spcAft>
              <a:buFont typeface="Wingdings"/>
              <a:buChar char="§"/>
            </a:pPr>
            <a:r>
              <a:rPr lang="en-US">
                <a:latin typeface="PT Serif" panose="020A0603040505020204" pitchFamily="18" charset="0"/>
              </a:rPr>
              <a:t>Lorem </a:t>
            </a:r>
          </a:p>
          <a:p>
            <a:pPr marL="182880" indent="-182880">
              <a:buFont typeface="Wingdings"/>
              <a:buChar char="§"/>
            </a:pPr>
            <a:r>
              <a:rPr lang="en-US">
                <a:latin typeface="PT Serif" panose="020A0603040505020204" pitchFamily="18" charset="0"/>
              </a:rPr>
              <a:t>Lorem</a:t>
            </a:r>
          </a:p>
        </p:txBody>
      </p:sp>
      <p:sp>
        <p:nvSpPr>
          <p:cNvPr id="19" name="Google Shape;265;p4">
            <a:extLst>
              <a:ext uri="{FF2B5EF4-FFF2-40B4-BE49-F238E27FC236}">
                <a16:creationId xmlns:a16="http://schemas.microsoft.com/office/drawing/2014/main" id="{F17CB212-5D62-48F3-948B-092C9CCE557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3068744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6" name="Google Shape;616;p15"/>
          <p:cNvSpPr txBox="1"/>
          <p:nvPr/>
        </p:nvSpPr>
        <p:spPr>
          <a:xfrm>
            <a:off x="410079" y="750806"/>
            <a:ext cx="11064890" cy="623443"/>
          </a:xfrm>
          <a:prstGeom prst="rect">
            <a:avLst/>
          </a:prstGeom>
          <a:noFill/>
          <a:ln>
            <a:noFill/>
          </a:ln>
        </p:spPr>
        <p:txBody>
          <a:bodyPr spcFirstLastPara="1" wrap="square" lIns="0" tIns="0" rIns="0" bIns="0" anchor="t" anchorCtr="0">
            <a:noAutofit/>
          </a:bodyPr>
          <a:lstStyle/>
          <a:p>
            <a:pPr>
              <a:lnSpc>
                <a:spcPct val="90000"/>
              </a:lnSpc>
              <a:buClr>
                <a:schemeClr val="dk1"/>
              </a:buClr>
              <a:buSzPts val="3600"/>
            </a:pPr>
            <a:r>
              <a:rPr lang="en-US" sz="2800">
                <a:solidFill>
                  <a:schemeClr val="dk1"/>
                </a:solidFill>
                <a:latin typeface="PT Serif"/>
                <a:ea typeface="PT Serif"/>
                <a:cs typeface="PT Serif"/>
                <a:sym typeface="PT Serif"/>
              </a:rPr>
              <a:t>Lorem</a:t>
            </a:r>
            <a:endParaRPr lang="en-US" sz="2800" b="0" i="0" u="none" strike="noStrike" cap="none">
              <a:solidFill>
                <a:schemeClr val="dk1"/>
              </a:solidFill>
              <a:latin typeface="PT Serif"/>
              <a:ea typeface="PT Serif"/>
              <a:cs typeface="PT Serif"/>
            </a:endParaRPr>
          </a:p>
        </p:txBody>
      </p:sp>
      <p:sp>
        <p:nvSpPr>
          <p:cNvPr id="11" name="Google Shape;337;p6">
            <a:extLst>
              <a:ext uri="{FF2B5EF4-FFF2-40B4-BE49-F238E27FC236}">
                <a16:creationId xmlns:a16="http://schemas.microsoft.com/office/drawing/2014/main" id="{B8747EB6-5160-4889-A9E1-0A810192FC7B}"/>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200" b="0" i="0" u="none" strike="noStrike" cap="none">
              <a:solidFill>
                <a:srgbClr val="747C74"/>
              </a:solidFill>
              <a:latin typeface="Calibri"/>
              <a:ea typeface="Calibri"/>
              <a:cs typeface="Calibri"/>
              <a:sym typeface="Calibri"/>
            </a:endParaRPr>
          </a:p>
        </p:txBody>
      </p:sp>
      <p:sp>
        <p:nvSpPr>
          <p:cNvPr id="614" name="Google Shape;614;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31</a:t>
            </a:fld>
            <a:endParaRPr sz="1200" b="0" i="0" u="none" strike="noStrike" cap="none">
              <a:solidFill>
                <a:srgbClr val="8A8A8A"/>
              </a:solidFill>
              <a:latin typeface="Source Sans Pro"/>
              <a:ea typeface="Source Sans Pro"/>
              <a:cs typeface="Source Sans Pro"/>
              <a:sym typeface="Source Sans Pro"/>
            </a:endParaRPr>
          </a:p>
        </p:txBody>
      </p:sp>
      <p:sp>
        <p:nvSpPr>
          <p:cNvPr id="10" name="Google Shape;470;p9">
            <a:extLst>
              <a:ext uri="{FF2B5EF4-FFF2-40B4-BE49-F238E27FC236}">
                <a16:creationId xmlns:a16="http://schemas.microsoft.com/office/drawing/2014/main" id="{07509EF3-7D95-47DB-B37C-6EF4E0F9EE9D}"/>
              </a:ext>
            </a:extLst>
          </p:cNvPr>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Calibri"/>
                <a:sym typeface="Source Sans Pro"/>
              </a:rPr>
              <a:t>Product</a:t>
            </a:r>
            <a:endParaRPr sz="1800" b="0" i="0" u="none" strike="noStrike" cap="none">
              <a:solidFill>
                <a:schemeClr val="dk1"/>
              </a:solidFill>
              <a:latin typeface="Calibri"/>
              <a:ea typeface="Calibri"/>
              <a:cs typeface="Calibri"/>
              <a:sym typeface="Calibri"/>
            </a:endParaRPr>
          </a:p>
        </p:txBody>
      </p:sp>
      <p:sp>
        <p:nvSpPr>
          <p:cNvPr id="12" name="Google Shape;605;p14">
            <a:extLst>
              <a:ext uri="{FF2B5EF4-FFF2-40B4-BE49-F238E27FC236}">
                <a16:creationId xmlns:a16="http://schemas.microsoft.com/office/drawing/2014/main" id="{2A18C4E8-C461-494D-81E4-7EB6C08B7B32}"/>
              </a:ext>
            </a:extLst>
          </p:cNvPr>
          <p:cNvSpPr txBox="1"/>
          <p:nvPr/>
        </p:nvSpPr>
        <p:spPr>
          <a:xfrm>
            <a:off x="415661" y="1777822"/>
            <a:ext cx="11059307" cy="495520"/>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rPr>
              <a:t>User Story:</a:t>
            </a:r>
            <a:r>
              <a:rPr lang="en-US">
                <a:solidFill>
                  <a:schemeClr val="tx1">
                    <a:lumMod val="50000"/>
                    <a:lumOff val="50000"/>
                  </a:schemeClr>
                </a:solidFill>
                <a:latin typeface="PT Serif"/>
                <a:ea typeface="PT Serif"/>
                <a:cs typeface="PT Serif"/>
                <a:sym typeface="PT Serif"/>
              </a:rPr>
              <a:t> Lorem</a:t>
            </a:r>
            <a:endParaRPr lang="en-US">
              <a:solidFill>
                <a:schemeClr val="tx1">
                  <a:lumMod val="50000"/>
                  <a:lumOff val="50000"/>
                </a:schemeClr>
              </a:solidFill>
              <a:latin typeface="PT Serif"/>
              <a:ea typeface="PT Serif"/>
              <a:cs typeface="PT Serif"/>
            </a:endParaRPr>
          </a:p>
          <a:p>
            <a:pPr>
              <a:lnSpc>
                <a:spcPct val="115000"/>
              </a:lnSpc>
              <a:buSzPts val="1400"/>
            </a:pPr>
            <a:r>
              <a:rPr lang="en-US" b="0" i="0" strike="noStrike" cap="none">
                <a:solidFill>
                  <a:schemeClr val="tx1"/>
                </a:solidFill>
                <a:latin typeface="PT Serif"/>
                <a:ea typeface="PT Serif"/>
                <a:cs typeface="PT Serif"/>
                <a:sym typeface="PT Serif"/>
              </a:rPr>
              <a:t>User Story:</a:t>
            </a:r>
            <a:r>
              <a:rPr lang="en-US">
                <a:solidFill>
                  <a:schemeClr val="tx1">
                    <a:lumMod val="50000"/>
                    <a:lumOff val="50000"/>
                  </a:schemeClr>
                </a:solidFill>
                <a:latin typeface="PT Serif"/>
                <a:ea typeface="PT Serif"/>
                <a:cs typeface="PT Serif"/>
                <a:sym typeface="PT Serif"/>
              </a:rPr>
              <a:t> Lorem</a:t>
            </a:r>
          </a:p>
        </p:txBody>
      </p:sp>
      <p:sp>
        <p:nvSpPr>
          <p:cNvPr id="14" name="Google Shape;609;p14">
            <a:extLst>
              <a:ext uri="{FF2B5EF4-FFF2-40B4-BE49-F238E27FC236}">
                <a16:creationId xmlns:a16="http://schemas.microsoft.com/office/drawing/2014/main" id="{59B9098F-2628-4EF5-89DD-EDEFBCFB2940}"/>
              </a:ext>
            </a:extLst>
          </p:cNvPr>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solidFill>
                  <a:srgbClr val="000000"/>
                </a:solidFill>
                <a:latin typeface="Source Sans Pro"/>
                <a:ea typeface="Source Sans Pro"/>
                <a:sym typeface="Arial"/>
              </a:rPr>
              <a:t>Link</a:t>
            </a:r>
            <a:endParaRPr lang="en-US" sz="1200" b="0" i="0" strike="noStrike" cap="none">
              <a:solidFill>
                <a:srgbClr val="000000"/>
              </a:solidFill>
              <a:latin typeface="Source Sans Pro"/>
              <a:ea typeface="Source Sans Pro"/>
            </a:endParaRPr>
          </a:p>
        </p:txBody>
      </p:sp>
      <p:grpSp>
        <p:nvGrpSpPr>
          <p:cNvPr id="25" name="Google Shape;602;p14">
            <a:extLst>
              <a:ext uri="{FF2B5EF4-FFF2-40B4-BE49-F238E27FC236}">
                <a16:creationId xmlns:a16="http://schemas.microsoft.com/office/drawing/2014/main" id="{19FA68F1-91E8-41EB-9653-003E63010358}"/>
              </a:ext>
            </a:extLst>
          </p:cNvPr>
          <p:cNvGrpSpPr/>
          <p:nvPr/>
        </p:nvGrpSpPr>
        <p:grpSpPr>
          <a:xfrm>
            <a:off x="411480" y="310896"/>
            <a:ext cx="1168498" cy="445321"/>
            <a:chOff x="410431" y="309109"/>
            <a:chExt cx="1123749" cy="369094"/>
          </a:xfrm>
        </p:grpSpPr>
        <p:sp>
          <p:nvSpPr>
            <p:cNvPr id="26" name="Google Shape;603;p14">
              <a:extLst>
                <a:ext uri="{FF2B5EF4-FFF2-40B4-BE49-F238E27FC236}">
                  <a16:creationId xmlns:a16="http://schemas.microsoft.com/office/drawing/2014/main" id="{32ECCC79-9515-4A87-AC22-D5CDB6812382}"/>
                </a:ext>
              </a:extLst>
            </p:cNvPr>
            <p:cNvSpPr/>
            <p:nvPr/>
          </p:nvSpPr>
          <p:spPr>
            <a:xfrm>
              <a:off x="410431" y="313703"/>
              <a:ext cx="250196" cy="22835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3</a:t>
              </a:r>
              <a:endParaRPr lang="en-US" sz="1200" b="0" i="0" u="none" strike="noStrike" cap="none">
                <a:solidFill>
                  <a:srgbClr val="FFFFFF"/>
                </a:solidFill>
                <a:latin typeface="PT Serif"/>
                <a:ea typeface="Arial"/>
                <a:cs typeface="Arial"/>
              </a:endParaRPr>
            </a:p>
          </p:txBody>
        </p:sp>
        <p:sp>
          <p:nvSpPr>
            <p:cNvPr id="27" name="Google Shape;604;p14">
              <a:extLst>
                <a:ext uri="{FF2B5EF4-FFF2-40B4-BE49-F238E27FC236}">
                  <a16:creationId xmlns:a16="http://schemas.microsoft.com/office/drawing/2014/main" id="{F1EEA2E4-1754-4C80-882D-8E1233467FCD}"/>
                </a:ext>
              </a:extLst>
            </p:cNvPr>
            <p:cNvSpPr txBox="1"/>
            <p:nvPr/>
          </p:nvSpPr>
          <p:spPr>
            <a:xfrm>
              <a:off x="736498" y="309109"/>
              <a:ext cx="797682"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PRODUCT</a:t>
              </a:r>
              <a:endParaRPr lang="en-US"/>
            </a:p>
          </p:txBody>
        </p:sp>
      </p:grpSp>
      <p:sp>
        <p:nvSpPr>
          <p:cNvPr id="4" name="TextBox 3">
            <a:extLst>
              <a:ext uri="{FF2B5EF4-FFF2-40B4-BE49-F238E27FC236}">
                <a16:creationId xmlns:a16="http://schemas.microsoft.com/office/drawing/2014/main" id="{B25D378A-79B3-65AA-DC9F-01048A344D42}"/>
              </a:ext>
            </a:extLst>
          </p:cNvPr>
          <p:cNvSpPr txBox="1"/>
          <p:nvPr/>
        </p:nvSpPr>
        <p:spPr>
          <a:xfrm>
            <a:off x="219456" y="2523744"/>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latin typeface="PT Serif"/>
              </a:rPr>
              <a:t>Lorem</a:t>
            </a:r>
          </a:p>
          <a:p>
            <a:pPr marL="285750" indent="-285750">
              <a:buChar char="•"/>
            </a:pPr>
            <a:r>
              <a:rPr lang="en-US">
                <a:latin typeface="PT Serif"/>
              </a:rPr>
              <a:t>Lorem</a:t>
            </a:r>
          </a:p>
        </p:txBody>
      </p:sp>
    </p:spTree>
    <p:extLst>
      <p:ext uri="{BB962C8B-B14F-4D97-AF65-F5344CB8AC3E}">
        <p14:creationId xmlns:p14="http://schemas.microsoft.com/office/powerpoint/2010/main" val="2943454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cxnSp>
        <p:nvCxnSpPr>
          <p:cNvPr id="647" name="Google Shape;647;p17"/>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648" name="Google Shape;648;p17"/>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649" name="Google Shape;649;p1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32</a:t>
            </a:fld>
            <a:endParaRPr sz="1200" b="0" i="0" u="none" strike="noStrike" cap="none">
              <a:solidFill>
                <a:srgbClr val="8A8A8A"/>
              </a:solidFill>
              <a:latin typeface="Source Sans Pro"/>
              <a:ea typeface="Source Sans Pro"/>
              <a:cs typeface="Source Sans Pro"/>
              <a:sym typeface="Source Sans Pro"/>
            </a:endParaRPr>
          </a:p>
        </p:txBody>
      </p:sp>
      <p:sp>
        <p:nvSpPr>
          <p:cNvPr id="651" name="Google Shape;651;p17"/>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r>
              <a:rPr lang="en-US" sz="2800">
                <a:solidFill>
                  <a:schemeClr val="dk1"/>
                </a:solidFill>
                <a:latin typeface="PT Serif"/>
                <a:ea typeface="Source Sans Pro"/>
                <a:sym typeface="PT Serif"/>
              </a:rPr>
              <a:t>Lorem</a:t>
            </a:r>
            <a:endParaRPr lang="en-US" sz="2800">
              <a:solidFill>
                <a:schemeClr val="dk1"/>
              </a:solidFill>
              <a:latin typeface="PT Serif"/>
              <a:ea typeface="Source Sans Pro"/>
            </a:endParaRPr>
          </a:p>
        </p:txBody>
      </p:sp>
      <p:grpSp>
        <p:nvGrpSpPr>
          <p:cNvPr id="3" name="Google Shape;602;p14">
            <a:extLst>
              <a:ext uri="{FF2B5EF4-FFF2-40B4-BE49-F238E27FC236}">
                <a16:creationId xmlns:a16="http://schemas.microsoft.com/office/drawing/2014/main" id="{560B9BCE-BD9C-4DC4-B8D7-55EDB4302727}"/>
              </a:ext>
            </a:extLst>
          </p:cNvPr>
          <p:cNvGrpSpPr/>
          <p:nvPr/>
        </p:nvGrpSpPr>
        <p:grpSpPr>
          <a:xfrm>
            <a:off x="410431" y="309109"/>
            <a:ext cx="5150524" cy="369094"/>
            <a:chOff x="410431" y="309109"/>
            <a:chExt cx="5150524" cy="369094"/>
          </a:xfrm>
        </p:grpSpPr>
        <p:sp>
          <p:nvSpPr>
            <p:cNvPr id="20" name="Google Shape;603;p14">
              <a:extLst>
                <a:ext uri="{FF2B5EF4-FFF2-40B4-BE49-F238E27FC236}">
                  <a16:creationId xmlns:a16="http://schemas.microsoft.com/office/drawing/2014/main" id="{F925A1F4-7E0D-4E3E-AB93-6F1A04816973}"/>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Arial"/>
                  <a:cs typeface="Arial"/>
                </a:rPr>
                <a:t>1</a:t>
              </a:r>
            </a:p>
          </p:txBody>
        </p:sp>
        <p:sp>
          <p:nvSpPr>
            <p:cNvPr id="21" name="Google Shape;604;p14">
              <a:extLst>
                <a:ext uri="{FF2B5EF4-FFF2-40B4-BE49-F238E27FC236}">
                  <a16:creationId xmlns:a16="http://schemas.microsoft.com/office/drawing/2014/main" id="{313FFEE4-B196-49E6-BA0E-316E9BA5BF3D}"/>
                </a:ext>
              </a:extLst>
            </p:cNvPr>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TECH</a:t>
              </a:r>
              <a:endParaRPr lang="en-US"/>
            </a:p>
          </p:txBody>
        </p:sp>
      </p:grpSp>
      <p:sp>
        <p:nvSpPr>
          <p:cNvPr id="5" name="Google Shape;470;p9">
            <a:extLst>
              <a:ext uri="{FF2B5EF4-FFF2-40B4-BE49-F238E27FC236}">
                <a16:creationId xmlns:a16="http://schemas.microsoft.com/office/drawing/2014/main" id="{22812CC0-45A2-42FA-B89D-A8FF471FF114}"/>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cs typeface="Calibri"/>
                <a:sym typeface="Source Sans Pro"/>
              </a:rPr>
              <a:t>Tech</a:t>
            </a:r>
            <a:endParaRPr lang="en-US"/>
          </a:p>
        </p:txBody>
      </p:sp>
      <p:sp>
        <p:nvSpPr>
          <p:cNvPr id="15" name="Google Shape;655;p17">
            <a:extLst>
              <a:ext uri="{FF2B5EF4-FFF2-40B4-BE49-F238E27FC236}">
                <a16:creationId xmlns:a16="http://schemas.microsoft.com/office/drawing/2014/main" id="{9C4A17CE-EF6F-4ED7-ADC1-9CEE9825B750}"/>
              </a:ext>
            </a:extLst>
          </p:cNvPr>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r>
              <a:rPr lang="en-US" sz="1200">
                <a:solidFill>
                  <a:schemeClr val="bg2"/>
                </a:solidFill>
                <a:latin typeface="PT Serif"/>
                <a:ea typeface="PT Serif"/>
              </a:rPr>
              <a:t>User Story</a:t>
            </a:r>
            <a:r>
              <a:rPr lang="en-US" sz="1200">
                <a:solidFill>
                  <a:schemeClr val="tx1"/>
                </a:solidFill>
                <a:latin typeface="PT Serif"/>
                <a:ea typeface="PT Serif"/>
              </a:rPr>
              <a:t>: </a:t>
            </a:r>
            <a:r>
              <a:rPr lang="en-US" sz="1200">
                <a:solidFill>
                  <a:schemeClr val="tx1">
                    <a:lumMod val="50000"/>
                    <a:lumOff val="50000"/>
                  </a:schemeClr>
                </a:solidFill>
                <a:latin typeface="PT Serif"/>
                <a:ea typeface="PT Serif"/>
              </a:rPr>
              <a:t>Lorem</a:t>
            </a:r>
            <a:endParaRPr lang="en-US" sz="1200">
              <a:solidFill>
                <a:schemeClr val="tx1">
                  <a:lumMod val="50000"/>
                  <a:lumOff val="50000"/>
                </a:schemeClr>
              </a:solidFill>
              <a:ea typeface="PT Serif"/>
            </a:endParaRPr>
          </a:p>
          <a:p>
            <a:pPr>
              <a:lnSpc>
                <a:spcPct val="114999"/>
              </a:lnSpc>
              <a:buSzPts val="1400"/>
            </a:pPr>
            <a:r>
              <a:rPr lang="en-US" sz="1200" b="0" i="0" strike="noStrike" cap="none">
                <a:solidFill>
                  <a:schemeClr val="bg2"/>
                </a:solidFill>
                <a:latin typeface="PT Serif"/>
                <a:ea typeface="PT Serif"/>
                <a:cs typeface="PT Serif"/>
                <a:sym typeface="PT Serif"/>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chemeClr val="tx1">
                    <a:lumMod val="50000"/>
                    <a:lumOff val="50000"/>
                  </a:schemeClr>
                </a:solidFill>
                <a:latin typeface="PT Serif"/>
                <a:ea typeface="PT Serif"/>
                <a:cs typeface="PT Serif"/>
                <a:sym typeface="PT Serif"/>
              </a:rPr>
              <a:t>Lorem</a:t>
            </a:r>
            <a:endParaRPr lang="en-US" sz="1200" b="0" i="0" strike="noStrike" cap="none">
              <a:solidFill>
                <a:schemeClr val="tx1">
                  <a:lumMod val="50000"/>
                  <a:lumOff val="50000"/>
                </a:schemeClr>
              </a:solidFill>
              <a:latin typeface="PT Serif"/>
              <a:ea typeface="PT Serif"/>
              <a:cs typeface="PT Serif"/>
            </a:endParaRPr>
          </a:p>
          <a:p>
            <a:pPr>
              <a:lnSpc>
                <a:spcPct val="114999"/>
              </a:lnSpc>
              <a:buSzPts val="1400"/>
            </a:pPr>
            <a:r>
              <a:rPr lang="en-US" sz="1200" b="0" i="0" strike="noStrike" cap="none">
                <a:solidFill>
                  <a:schemeClr val="bg2"/>
                </a:solidFill>
                <a:latin typeface="PT Serif"/>
                <a:ea typeface="PT Serif"/>
                <a:cs typeface="PT Serif"/>
                <a:sym typeface="PT Serif"/>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chemeClr val="tx1">
                    <a:lumMod val="50000"/>
                    <a:lumOff val="50000"/>
                  </a:schemeClr>
                </a:solidFill>
                <a:latin typeface="PT Serif"/>
                <a:ea typeface="PT Serif"/>
                <a:cs typeface="PT Serif"/>
                <a:sym typeface="PT Serif"/>
              </a:rPr>
              <a:t>Lorem</a:t>
            </a:r>
            <a:endParaRPr lang="en-US" sz="1200" b="0" i="0" strike="noStrike" cap="none">
              <a:solidFill>
                <a:schemeClr val="tx1">
                  <a:lumMod val="50000"/>
                  <a:lumOff val="50000"/>
                </a:schemeClr>
              </a:solidFill>
              <a:latin typeface="PT Serif"/>
              <a:ea typeface="PT Serif"/>
              <a:cs typeface="PT Serif"/>
            </a:endParaRPr>
          </a:p>
          <a:p>
            <a:pPr>
              <a:lnSpc>
                <a:spcPct val="114999"/>
              </a:lnSpc>
              <a:buSzPts val="1400"/>
            </a:pPr>
            <a:r>
              <a:rPr lang="en-US" sz="1200" b="0" i="0" strike="noStrike" cap="none">
                <a:solidFill>
                  <a:schemeClr val="bg2"/>
                </a:solidFill>
                <a:latin typeface="PT Serif"/>
                <a:ea typeface="PT Serif"/>
                <a:cs typeface="PT Serif"/>
                <a:sym typeface="PT Serif"/>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Lorem</a:t>
            </a:r>
          </a:p>
          <a:p>
            <a:pPr>
              <a:lnSpc>
                <a:spcPct val="114999"/>
              </a:lnSpc>
              <a:buSzPts val="1400"/>
            </a:pPr>
            <a:r>
              <a:rPr lang="en-US" sz="1200" b="0" i="0" strike="noStrike" cap="none">
                <a:solidFill>
                  <a:schemeClr val="bg2"/>
                </a:solidFill>
                <a:latin typeface="PT Serif"/>
                <a:ea typeface="PT Serif"/>
                <a:cs typeface="PT Serif"/>
                <a:sym typeface="PT Serif"/>
              </a:rPr>
              <a:t>User Story</a:t>
            </a:r>
            <a:r>
              <a:rPr lang="en-US" sz="1200" b="0" i="0" strike="noStrike" cap="none">
                <a:solidFill>
                  <a:schemeClr val="tx1"/>
                </a:solidFill>
                <a:latin typeface="PT Serif"/>
                <a:ea typeface="PT Serif"/>
                <a:cs typeface="PT Serif"/>
                <a:sym typeface="PT Serif"/>
              </a:rPr>
              <a:t>: </a:t>
            </a:r>
            <a:r>
              <a:rPr lang="en-US" sz="1200" b="0" i="0" strike="noStrike" cap="none">
                <a:solidFill>
                  <a:srgbClr val="8F8F8F"/>
                </a:solidFill>
                <a:latin typeface="PT Serif"/>
                <a:ea typeface="PT Serif"/>
                <a:cs typeface="PT Serif"/>
                <a:sym typeface="PT Serif"/>
              </a:rPr>
              <a:t>Lorem</a:t>
            </a:r>
            <a:endParaRPr lang="en-US" sz="1200"/>
          </a:p>
        </p:txBody>
      </p:sp>
      <p:sp>
        <p:nvSpPr>
          <p:cNvPr id="14" name="Google Shape;641;p16">
            <a:extLst>
              <a:ext uri="{FF2B5EF4-FFF2-40B4-BE49-F238E27FC236}">
                <a16:creationId xmlns:a16="http://schemas.microsoft.com/office/drawing/2014/main" id="{D5AFD166-FDA5-49D0-9503-A4D355EE3E78}"/>
              </a:ext>
            </a:extLst>
          </p:cNvPr>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lvl="1" algn="r">
              <a:buSzPts val="1400"/>
            </a:pPr>
            <a:r>
              <a:rPr lang="en-US" sz="1200">
                <a:latin typeface="Source Sans Pro"/>
                <a:ea typeface="Source Sans Pro"/>
              </a:rPr>
              <a:t>Link </a:t>
            </a:r>
            <a:endParaRPr lang="en-US" sz="1200" b="0" i="0" strike="noStrike" cap="none">
              <a:solidFill>
                <a:srgbClr val="000000"/>
              </a:solidFill>
              <a:latin typeface="Source Sans Pro"/>
              <a:ea typeface="Source Sans Pro"/>
              <a:sym typeface="Arial"/>
            </a:endParaRPr>
          </a:p>
        </p:txBody>
      </p:sp>
      <p:sp>
        <p:nvSpPr>
          <p:cNvPr id="17" name="Google Shape;606;p14">
            <a:extLst>
              <a:ext uri="{FF2B5EF4-FFF2-40B4-BE49-F238E27FC236}">
                <a16:creationId xmlns:a16="http://schemas.microsoft.com/office/drawing/2014/main" id="{9B4E1B82-264F-413F-B032-EB1C242C8B8A}"/>
              </a:ext>
            </a:extLst>
          </p:cNvPr>
          <p:cNvSpPr txBox="1">
            <a:spLocks noGrp="1"/>
          </p:cNvSpPr>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000"/>
              </a:spcBef>
              <a:spcAft>
                <a:spcPts val="0"/>
              </a:spcAft>
              <a:buClr>
                <a:schemeClr val="accent2"/>
              </a:buClr>
              <a:buSzPts val="1400"/>
              <a:buFont typeface="Noto Sans Symbols"/>
              <a:buChar char="▪"/>
              <a:defRPr sz="2000" b="0" i="0" u="none" strike="noStrike" cap="none">
                <a:solidFill>
                  <a:schemeClr val="dk2"/>
                </a:solidFill>
                <a:latin typeface="PT Serif"/>
                <a:ea typeface="PT Serif"/>
                <a:cs typeface="PT Serif"/>
                <a:sym typeface="PT Serif"/>
              </a:defRPr>
            </a:lvl1pPr>
            <a:lvl2pPr marL="914400" marR="0" lvl="1" indent="-308610" algn="l" rtl="0">
              <a:lnSpc>
                <a:spcPct val="90000"/>
              </a:lnSpc>
              <a:spcBef>
                <a:spcPts val="500"/>
              </a:spcBef>
              <a:spcAft>
                <a:spcPts val="0"/>
              </a:spcAft>
              <a:buClr>
                <a:schemeClr val="accent2"/>
              </a:buClr>
              <a:buSzPts val="1260"/>
              <a:buFont typeface="Noto Sans Symbols"/>
              <a:buChar char="▪"/>
              <a:defRPr sz="1800" b="0" i="0" u="none" strike="noStrike" cap="none">
                <a:solidFill>
                  <a:schemeClr val="dk2"/>
                </a:solidFill>
                <a:latin typeface="PT Serif"/>
                <a:ea typeface="PT Serif"/>
                <a:cs typeface="PT Serif"/>
                <a:sym typeface="PT Serif"/>
              </a:defRPr>
            </a:lvl2pPr>
            <a:lvl3pPr marL="1371600" marR="0" lvl="2" indent="-299719" algn="l" rtl="0">
              <a:lnSpc>
                <a:spcPct val="90000"/>
              </a:lnSpc>
              <a:spcBef>
                <a:spcPts val="500"/>
              </a:spcBef>
              <a:spcAft>
                <a:spcPts val="0"/>
              </a:spcAft>
              <a:buClr>
                <a:schemeClr val="accent2"/>
              </a:buClr>
              <a:buSzPts val="1120"/>
              <a:buFont typeface="Noto Sans Symbols"/>
              <a:buChar char="▪"/>
              <a:defRPr sz="1600" b="0" i="0" u="none" strike="noStrike" cap="none">
                <a:solidFill>
                  <a:schemeClr val="dk2"/>
                </a:solidFill>
                <a:latin typeface="PT Serif"/>
                <a:ea typeface="PT Serif"/>
                <a:cs typeface="PT Serif"/>
                <a:sym typeface="PT Serif"/>
              </a:defRPr>
            </a:lvl3pPr>
            <a:lvl4pPr marL="1828800" marR="0" lvl="3" indent="-290830"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4pPr>
            <a:lvl5pPr marL="2286000" marR="0" lvl="4" indent="-290829" algn="l" rtl="0">
              <a:lnSpc>
                <a:spcPct val="90000"/>
              </a:lnSpc>
              <a:spcBef>
                <a:spcPts val="500"/>
              </a:spcBef>
              <a:spcAft>
                <a:spcPts val="0"/>
              </a:spcAft>
              <a:buClr>
                <a:schemeClr val="accent2"/>
              </a:buClr>
              <a:buSzPts val="980"/>
              <a:buFont typeface="Noto Sans Symbols"/>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9700" indent="0">
              <a:buNone/>
            </a:pPr>
            <a:r>
              <a:rPr lang="en-US" sz="1600"/>
              <a:t>Lorem</a:t>
            </a:r>
          </a:p>
          <a:p>
            <a:pPr lvl="1"/>
            <a:r>
              <a:rPr lang="en-US" sz="1400"/>
              <a:t>Lorem</a:t>
            </a:r>
          </a:p>
          <a:p>
            <a:pPr lvl="1"/>
            <a:r>
              <a:rPr lang="en-US" sz="1400"/>
              <a:t>Lorem</a:t>
            </a:r>
          </a:p>
          <a:p>
            <a:pPr lvl="1"/>
            <a:r>
              <a:rPr lang="en-US" sz="1400"/>
              <a:t>Lorem</a:t>
            </a:r>
            <a:endParaRPr lang="en-US"/>
          </a:p>
          <a:p>
            <a:pPr marL="139700" indent="0">
              <a:buNone/>
            </a:pPr>
            <a:r>
              <a:rPr lang="en-US" sz="1600"/>
              <a:t>Lorem</a:t>
            </a:r>
          </a:p>
          <a:p>
            <a:pPr lvl="1"/>
            <a:r>
              <a:rPr lang="en-US" sz="1400"/>
              <a:t>Lorem</a:t>
            </a:r>
          </a:p>
          <a:p>
            <a:pPr lvl="1"/>
            <a:r>
              <a:rPr lang="en-US" sz="1400"/>
              <a:t>Lorem</a:t>
            </a:r>
          </a:p>
        </p:txBody>
      </p:sp>
      <p:sp>
        <p:nvSpPr>
          <p:cNvPr id="16" name="Google Shape;265;p4">
            <a:extLst>
              <a:ext uri="{FF2B5EF4-FFF2-40B4-BE49-F238E27FC236}">
                <a16:creationId xmlns:a16="http://schemas.microsoft.com/office/drawing/2014/main" id="{9B51D40B-E37C-4B7E-88FE-BC1962D52B03}"/>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2646924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6" name="Google Shape;616;p15"/>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a:lnSpc>
                <a:spcPct val="90000"/>
              </a:lnSpc>
              <a:buClr>
                <a:schemeClr val="dk1"/>
              </a:buClr>
              <a:buSzPts val="3600"/>
            </a:pPr>
            <a:r>
              <a:rPr lang="en-US" sz="2800">
                <a:solidFill>
                  <a:schemeClr val="dk1"/>
                </a:solidFill>
                <a:latin typeface="PT Serif"/>
                <a:ea typeface="PT Serif"/>
                <a:cs typeface="PT Serif"/>
                <a:sym typeface="PT Serif"/>
              </a:rPr>
              <a:t>Lorem</a:t>
            </a:r>
            <a:endParaRPr lang="en-US" sz="2800" b="0" i="0" u="none" strike="noStrike" cap="none">
              <a:solidFill>
                <a:schemeClr val="dk1"/>
              </a:solidFill>
              <a:latin typeface="PT Serif"/>
              <a:ea typeface="PT Serif"/>
              <a:cs typeface="PT Serif"/>
            </a:endParaRPr>
          </a:p>
        </p:txBody>
      </p:sp>
      <p:sp>
        <p:nvSpPr>
          <p:cNvPr id="614" name="Google Shape;614;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33</a:t>
            </a:fld>
            <a:endParaRPr sz="1200" b="0" i="0" u="none" strike="noStrike" cap="none">
              <a:solidFill>
                <a:srgbClr val="8A8A8A"/>
              </a:solidFill>
              <a:latin typeface="Source Sans Pro"/>
              <a:ea typeface="Source Sans Pro"/>
              <a:cs typeface="Source Sans Pro"/>
              <a:sym typeface="Source Sans Pro"/>
            </a:endParaRPr>
          </a:p>
        </p:txBody>
      </p:sp>
      <p:sp>
        <p:nvSpPr>
          <p:cNvPr id="10" name="Google Shape;470;p9">
            <a:extLst>
              <a:ext uri="{FF2B5EF4-FFF2-40B4-BE49-F238E27FC236}">
                <a16:creationId xmlns:a16="http://schemas.microsoft.com/office/drawing/2014/main" id="{07509EF3-7D95-47DB-B37C-6EF4E0F9EE9D}"/>
              </a:ext>
            </a:extLst>
          </p:cNvPr>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12" name="Google Shape;605;p14">
            <a:extLst>
              <a:ext uri="{FF2B5EF4-FFF2-40B4-BE49-F238E27FC236}">
                <a16:creationId xmlns:a16="http://schemas.microsoft.com/office/drawing/2014/main" id="{2A18C4E8-C461-494D-81E4-7EB6C08B7B32}"/>
              </a:ext>
            </a:extLst>
          </p:cNvPr>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rPr>
              <a:t>User Story: </a:t>
            </a:r>
            <a:r>
              <a:rPr lang="en-US" b="0" i="0" strike="noStrike" cap="none">
                <a:solidFill>
                  <a:schemeClr val="tx1">
                    <a:lumMod val="50000"/>
                    <a:lumOff val="50000"/>
                  </a:schemeClr>
                </a:solidFill>
                <a:latin typeface="PT Serif"/>
                <a:ea typeface="PT Serif"/>
                <a:cs typeface="PT Serif"/>
                <a:sym typeface="PT Serif"/>
              </a:rPr>
              <a:t>L</a:t>
            </a:r>
            <a:r>
              <a:rPr lang="en-US">
                <a:solidFill>
                  <a:schemeClr val="tx1">
                    <a:lumMod val="50000"/>
                    <a:lumOff val="50000"/>
                  </a:schemeClr>
                </a:solidFill>
                <a:latin typeface="PT Serif"/>
                <a:ea typeface="PT Serif"/>
                <a:cs typeface="PT Serif"/>
                <a:sym typeface="PT Serif"/>
              </a:rPr>
              <a:t>orem</a:t>
            </a:r>
            <a:endParaRPr lang="en-US">
              <a:solidFill>
                <a:schemeClr val="tx1">
                  <a:lumMod val="50000"/>
                  <a:lumOff val="50000"/>
                </a:schemeClr>
              </a:solidFill>
              <a:latin typeface="PT Serif"/>
              <a:ea typeface="PT Serif"/>
              <a:cs typeface="PT Serif"/>
            </a:endParaRPr>
          </a:p>
          <a:p>
            <a:pPr>
              <a:lnSpc>
                <a:spcPct val="115000"/>
              </a:lnSpc>
              <a:buSzPts val="1400"/>
            </a:pPr>
            <a:r>
              <a:rPr lang="en-US" b="0" i="0" strike="noStrike" cap="none">
                <a:solidFill>
                  <a:schemeClr val="tx1"/>
                </a:solidFill>
                <a:latin typeface="PT Serif"/>
                <a:ea typeface="PT Serif"/>
                <a:cs typeface="PT Serif"/>
                <a:sym typeface="PT Serif"/>
              </a:rPr>
              <a:t>User Story:</a:t>
            </a:r>
            <a:r>
              <a:rPr lang="en-US" b="0" i="0" strike="noStrike" cap="none">
                <a:solidFill>
                  <a:schemeClr val="tx1">
                    <a:lumMod val="50000"/>
                    <a:lumOff val="50000"/>
                  </a:schemeClr>
                </a:solidFill>
                <a:latin typeface="PT Serif"/>
                <a:ea typeface="PT Serif"/>
                <a:cs typeface="PT Serif"/>
                <a:sym typeface="PT Serif"/>
              </a:rPr>
              <a:t> Lorem</a:t>
            </a:r>
            <a:endParaRPr lang="en-US" b="0" i="0" strike="noStrike" cap="none">
              <a:solidFill>
                <a:schemeClr val="tx1">
                  <a:lumMod val="50000"/>
                  <a:lumOff val="50000"/>
                </a:schemeClr>
              </a:solidFill>
              <a:latin typeface="PT Serif"/>
              <a:ea typeface="PT Serif"/>
              <a:cs typeface="PT Serif"/>
            </a:endParaRPr>
          </a:p>
        </p:txBody>
      </p:sp>
      <p:sp>
        <p:nvSpPr>
          <p:cNvPr id="14" name="Google Shape;609;p14">
            <a:extLst>
              <a:ext uri="{FF2B5EF4-FFF2-40B4-BE49-F238E27FC236}">
                <a16:creationId xmlns:a16="http://schemas.microsoft.com/office/drawing/2014/main" id="{59B9098F-2628-4EF5-89DD-EDEFBCFB2940}"/>
              </a:ext>
            </a:extLst>
          </p:cNvPr>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solidFill>
                  <a:srgbClr val="000000"/>
                </a:solidFill>
                <a:latin typeface="Source Sans Pro"/>
                <a:ea typeface="Source Sans Pro"/>
                <a:sym typeface="Arial"/>
              </a:rPr>
              <a:t>Link</a:t>
            </a:r>
            <a:endParaRPr lang="en-US" sz="1200" b="0" i="0" strike="noStrike" cap="none">
              <a:solidFill>
                <a:srgbClr val="000000"/>
              </a:solidFill>
              <a:latin typeface="Source Sans Pro"/>
              <a:ea typeface="Source Sans Pro"/>
              <a:sym typeface="Arial"/>
            </a:endParaRPr>
          </a:p>
        </p:txBody>
      </p:sp>
      <p:grpSp>
        <p:nvGrpSpPr>
          <p:cNvPr id="22" name="Google Shape;602;p14">
            <a:extLst>
              <a:ext uri="{FF2B5EF4-FFF2-40B4-BE49-F238E27FC236}">
                <a16:creationId xmlns:a16="http://schemas.microsoft.com/office/drawing/2014/main" id="{54E8C039-5AD4-4118-8CD3-BA2B6CE4B700}"/>
              </a:ext>
            </a:extLst>
          </p:cNvPr>
          <p:cNvGrpSpPr/>
          <p:nvPr/>
        </p:nvGrpSpPr>
        <p:grpSpPr>
          <a:xfrm>
            <a:off x="410431" y="309109"/>
            <a:ext cx="966093" cy="369094"/>
            <a:chOff x="410431" y="309109"/>
            <a:chExt cx="966093" cy="369094"/>
          </a:xfrm>
        </p:grpSpPr>
        <p:sp>
          <p:nvSpPr>
            <p:cNvPr id="23" name="Google Shape;603;p14">
              <a:extLst>
                <a:ext uri="{FF2B5EF4-FFF2-40B4-BE49-F238E27FC236}">
                  <a16:creationId xmlns:a16="http://schemas.microsoft.com/office/drawing/2014/main" id="{6349303C-5EAA-4B3A-91B0-92F6C70427A5}"/>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bg1"/>
                  </a:solidFill>
                  <a:latin typeface="Arial"/>
                  <a:ea typeface="Arial"/>
                  <a:cs typeface="Arial"/>
                  <a:sym typeface="Arial"/>
                </a:rPr>
                <a:t>2</a:t>
              </a:r>
              <a:endParaRPr sz="1200" b="0" i="0" u="none" strike="noStrike" cap="none">
                <a:solidFill>
                  <a:schemeClr val="bg1"/>
                </a:solidFill>
                <a:latin typeface="Arial"/>
                <a:ea typeface="Arial"/>
                <a:cs typeface="Arial"/>
                <a:sym typeface="Arial"/>
              </a:endParaRPr>
            </a:p>
          </p:txBody>
        </p:sp>
        <p:sp>
          <p:nvSpPr>
            <p:cNvPr id="24" name="Google Shape;604;p14">
              <a:extLst>
                <a:ext uri="{FF2B5EF4-FFF2-40B4-BE49-F238E27FC236}">
                  <a16:creationId xmlns:a16="http://schemas.microsoft.com/office/drawing/2014/main" id="{E866F250-DD27-49C2-A23E-D8AB80A3C73F}"/>
                </a:ext>
              </a:extLst>
            </p:cNvPr>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5E9E9411-384E-A6A3-41A6-F26CB141ADA6}"/>
              </a:ext>
            </a:extLst>
          </p:cNvPr>
          <p:cNvSpPr txBox="1"/>
          <p:nvPr/>
        </p:nvSpPr>
        <p:spPr>
          <a:xfrm>
            <a:off x="420624" y="2525902"/>
            <a:ext cx="3500333"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2880" indent="-182880">
              <a:spcAft>
                <a:spcPts val="600"/>
              </a:spcAft>
              <a:buFont typeface="Wingdings"/>
              <a:buChar char="§"/>
            </a:pPr>
            <a:r>
              <a:rPr lang="en-US">
                <a:latin typeface="PT Serif" panose="020A0603040505020204" pitchFamily="18" charset="0"/>
              </a:rPr>
              <a:t>Lorem </a:t>
            </a:r>
          </a:p>
          <a:p>
            <a:pPr marL="182880" indent="-182880">
              <a:buFont typeface="Wingdings"/>
              <a:buChar char="§"/>
            </a:pPr>
            <a:r>
              <a:rPr lang="en-US">
                <a:latin typeface="PT Serif" panose="020A0603040505020204" pitchFamily="18" charset="0"/>
              </a:rPr>
              <a:t>Lorem</a:t>
            </a:r>
          </a:p>
        </p:txBody>
      </p:sp>
      <p:sp>
        <p:nvSpPr>
          <p:cNvPr id="19" name="Google Shape;265;p4">
            <a:extLst>
              <a:ext uri="{FF2B5EF4-FFF2-40B4-BE49-F238E27FC236}">
                <a16:creationId xmlns:a16="http://schemas.microsoft.com/office/drawing/2014/main" id="{F17CB212-5D62-48F3-948B-092C9CCE557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1056951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6" name="Google Shape;616;p15"/>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a:lnSpc>
                <a:spcPct val="90000"/>
              </a:lnSpc>
              <a:buClr>
                <a:schemeClr val="dk1"/>
              </a:buClr>
              <a:buSzPts val="3600"/>
            </a:pPr>
            <a:r>
              <a:rPr lang="en-US" sz="2800">
                <a:solidFill>
                  <a:schemeClr val="dk1"/>
                </a:solidFill>
                <a:latin typeface="PT Serif"/>
                <a:ea typeface="PT Serif"/>
                <a:cs typeface="PT Serif"/>
                <a:sym typeface="PT Serif"/>
              </a:rPr>
              <a:t>Lorem</a:t>
            </a:r>
            <a:endParaRPr lang="en-US" sz="2800" b="0" i="0" u="none" strike="noStrike" cap="none">
              <a:solidFill>
                <a:schemeClr val="dk1"/>
              </a:solidFill>
              <a:latin typeface="PT Serif"/>
              <a:ea typeface="PT Serif"/>
              <a:cs typeface="PT Serif"/>
            </a:endParaRPr>
          </a:p>
        </p:txBody>
      </p:sp>
      <p:sp>
        <p:nvSpPr>
          <p:cNvPr id="614" name="Google Shape;614;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34</a:t>
            </a:fld>
            <a:endParaRPr sz="1200" b="0" i="0" u="none" strike="noStrike" cap="none">
              <a:solidFill>
                <a:srgbClr val="8A8A8A"/>
              </a:solidFill>
              <a:latin typeface="Source Sans Pro"/>
              <a:ea typeface="Source Sans Pro"/>
              <a:cs typeface="Source Sans Pro"/>
              <a:sym typeface="Source Sans Pro"/>
            </a:endParaRPr>
          </a:p>
        </p:txBody>
      </p:sp>
      <p:sp>
        <p:nvSpPr>
          <p:cNvPr id="10" name="Google Shape;470;p9">
            <a:extLst>
              <a:ext uri="{FF2B5EF4-FFF2-40B4-BE49-F238E27FC236}">
                <a16:creationId xmlns:a16="http://schemas.microsoft.com/office/drawing/2014/main" id="{07509EF3-7D95-47DB-B37C-6EF4E0F9EE9D}"/>
              </a:ext>
            </a:extLst>
          </p:cNvPr>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Calibri"/>
                <a:sym typeface="Source Sans Pro"/>
              </a:rPr>
              <a:t>Design</a:t>
            </a:r>
            <a:endParaRPr sz="1800" b="0" i="0" u="none" strike="noStrike" cap="none">
              <a:solidFill>
                <a:schemeClr val="dk1"/>
              </a:solidFill>
              <a:latin typeface="Calibri"/>
              <a:ea typeface="Calibri"/>
              <a:cs typeface="Calibri"/>
              <a:sym typeface="Calibri"/>
            </a:endParaRPr>
          </a:p>
        </p:txBody>
      </p:sp>
      <p:sp>
        <p:nvSpPr>
          <p:cNvPr id="12" name="Google Shape;605;p14">
            <a:extLst>
              <a:ext uri="{FF2B5EF4-FFF2-40B4-BE49-F238E27FC236}">
                <a16:creationId xmlns:a16="http://schemas.microsoft.com/office/drawing/2014/main" id="{2A18C4E8-C461-494D-81E4-7EB6C08B7B32}"/>
              </a:ext>
            </a:extLst>
          </p:cNvPr>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rPr>
              <a:t>User Story: </a:t>
            </a:r>
            <a:r>
              <a:rPr lang="en-US" b="0" i="0" strike="noStrike" cap="none">
                <a:solidFill>
                  <a:schemeClr val="tx1">
                    <a:lumMod val="50000"/>
                    <a:lumOff val="50000"/>
                  </a:schemeClr>
                </a:solidFill>
                <a:latin typeface="PT Serif"/>
                <a:ea typeface="PT Serif"/>
                <a:cs typeface="PT Serif"/>
                <a:sym typeface="PT Serif"/>
              </a:rPr>
              <a:t>L</a:t>
            </a:r>
            <a:r>
              <a:rPr lang="en-US">
                <a:solidFill>
                  <a:schemeClr val="tx1">
                    <a:lumMod val="50000"/>
                    <a:lumOff val="50000"/>
                  </a:schemeClr>
                </a:solidFill>
                <a:latin typeface="PT Serif"/>
                <a:ea typeface="PT Serif"/>
                <a:cs typeface="PT Serif"/>
                <a:sym typeface="PT Serif"/>
              </a:rPr>
              <a:t>orem</a:t>
            </a:r>
            <a:endParaRPr lang="en-US">
              <a:solidFill>
                <a:schemeClr val="tx1">
                  <a:lumMod val="50000"/>
                  <a:lumOff val="50000"/>
                </a:schemeClr>
              </a:solidFill>
              <a:latin typeface="PT Serif"/>
              <a:ea typeface="PT Serif"/>
              <a:cs typeface="PT Serif"/>
            </a:endParaRPr>
          </a:p>
          <a:p>
            <a:pPr>
              <a:lnSpc>
                <a:spcPct val="115000"/>
              </a:lnSpc>
              <a:buSzPts val="1400"/>
            </a:pPr>
            <a:r>
              <a:rPr lang="en-US" b="0" i="0" strike="noStrike" cap="none">
                <a:solidFill>
                  <a:schemeClr val="tx1"/>
                </a:solidFill>
                <a:latin typeface="PT Serif"/>
                <a:ea typeface="PT Serif"/>
                <a:cs typeface="PT Serif"/>
                <a:sym typeface="PT Serif"/>
              </a:rPr>
              <a:t>User Story:</a:t>
            </a:r>
            <a:r>
              <a:rPr lang="en-US" b="0" i="0" strike="noStrike" cap="none">
                <a:solidFill>
                  <a:schemeClr val="tx1">
                    <a:lumMod val="50000"/>
                    <a:lumOff val="50000"/>
                  </a:schemeClr>
                </a:solidFill>
                <a:latin typeface="PT Serif"/>
                <a:ea typeface="PT Serif"/>
                <a:cs typeface="PT Serif"/>
                <a:sym typeface="PT Serif"/>
              </a:rPr>
              <a:t> Lorem</a:t>
            </a:r>
            <a:endParaRPr lang="en-US" b="0" i="0" strike="noStrike" cap="none">
              <a:solidFill>
                <a:schemeClr val="tx1">
                  <a:lumMod val="50000"/>
                  <a:lumOff val="50000"/>
                </a:schemeClr>
              </a:solidFill>
              <a:latin typeface="PT Serif"/>
              <a:ea typeface="PT Serif"/>
              <a:cs typeface="PT Serif"/>
            </a:endParaRPr>
          </a:p>
        </p:txBody>
      </p:sp>
      <p:sp>
        <p:nvSpPr>
          <p:cNvPr id="14" name="Google Shape;609;p14">
            <a:extLst>
              <a:ext uri="{FF2B5EF4-FFF2-40B4-BE49-F238E27FC236}">
                <a16:creationId xmlns:a16="http://schemas.microsoft.com/office/drawing/2014/main" id="{59B9098F-2628-4EF5-89DD-EDEFBCFB2940}"/>
              </a:ext>
            </a:extLst>
          </p:cNvPr>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solidFill>
                  <a:srgbClr val="000000"/>
                </a:solidFill>
                <a:latin typeface="Source Sans Pro"/>
                <a:ea typeface="Source Sans Pro"/>
                <a:sym typeface="Arial"/>
              </a:rPr>
              <a:t>Link</a:t>
            </a:r>
            <a:endParaRPr lang="en-US" sz="1200" b="0" i="0" strike="noStrike" cap="none">
              <a:solidFill>
                <a:srgbClr val="000000"/>
              </a:solidFill>
              <a:latin typeface="Source Sans Pro"/>
              <a:ea typeface="Source Sans Pro"/>
              <a:sym typeface="Arial"/>
            </a:endParaRPr>
          </a:p>
        </p:txBody>
      </p:sp>
      <p:grpSp>
        <p:nvGrpSpPr>
          <p:cNvPr id="22" name="Google Shape;602;p14">
            <a:extLst>
              <a:ext uri="{FF2B5EF4-FFF2-40B4-BE49-F238E27FC236}">
                <a16:creationId xmlns:a16="http://schemas.microsoft.com/office/drawing/2014/main" id="{54E8C039-5AD4-4118-8CD3-BA2B6CE4B700}"/>
              </a:ext>
            </a:extLst>
          </p:cNvPr>
          <p:cNvGrpSpPr/>
          <p:nvPr/>
        </p:nvGrpSpPr>
        <p:grpSpPr>
          <a:xfrm>
            <a:off x="410431" y="309109"/>
            <a:ext cx="966093" cy="369094"/>
            <a:chOff x="410431" y="309109"/>
            <a:chExt cx="966093" cy="369094"/>
          </a:xfrm>
        </p:grpSpPr>
        <p:sp>
          <p:nvSpPr>
            <p:cNvPr id="23" name="Google Shape;603;p14">
              <a:extLst>
                <a:ext uri="{FF2B5EF4-FFF2-40B4-BE49-F238E27FC236}">
                  <a16:creationId xmlns:a16="http://schemas.microsoft.com/office/drawing/2014/main" id="{6349303C-5EAA-4B3A-91B0-92F6C70427A5}"/>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Arial"/>
                  <a:cs typeface="Arial"/>
                  <a:sym typeface="PT Serif"/>
                </a:rPr>
                <a:t>2</a:t>
              </a:r>
              <a:endParaRPr sz="1200" b="0" i="0" u="none" strike="noStrike" cap="none">
                <a:solidFill>
                  <a:srgbClr val="000000"/>
                </a:solidFill>
                <a:latin typeface="Arial"/>
                <a:ea typeface="Arial"/>
                <a:cs typeface="Arial"/>
                <a:sym typeface="Arial"/>
              </a:endParaRPr>
            </a:p>
          </p:txBody>
        </p:sp>
        <p:sp>
          <p:nvSpPr>
            <p:cNvPr id="24" name="Google Shape;604;p14">
              <a:extLst>
                <a:ext uri="{FF2B5EF4-FFF2-40B4-BE49-F238E27FC236}">
                  <a16:creationId xmlns:a16="http://schemas.microsoft.com/office/drawing/2014/main" id="{E866F250-DD27-49C2-A23E-D8AB80A3C73F}"/>
                </a:ext>
              </a:extLst>
            </p:cNvPr>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5E9E9411-384E-A6A3-41A6-F26CB141ADA6}"/>
              </a:ext>
            </a:extLst>
          </p:cNvPr>
          <p:cNvSpPr txBox="1"/>
          <p:nvPr/>
        </p:nvSpPr>
        <p:spPr>
          <a:xfrm>
            <a:off x="420624" y="2525902"/>
            <a:ext cx="3500333"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2880" indent="-182880">
              <a:spcAft>
                <a:spcPts val="600"/>
              </a:spcAft>
              <a:buFont typeface="Wingdings"/>
              <a:buChar char="§"/>
            </a:pPr>
            <a:r>
              <a:rPr lang="en-US">
                <a:latin typeface="PT Serif" panose="020A0603040505020204" pitchFamily="18" charset="0"/>
              </a:rPr>
              <a:t>Lorem </a:t>
            </a:r>
          </a:p>
          <a:p>
            <a:pPr marL="182880" indent="-182880">
              <a:buFont typeface="Wingdings"/>
              <a:buChar char="§"/>
            </a:pPr>
            <a:r>
              <a:rPr lang="en-US">
                <a:latin typeface="PT Serif" panose="020A0603040505020204" pitchFamily="18" charset="0"/>
              </a:rPr>
              <a:t>Lorem</a:t>
            </a:r>
          </a:p>
        </p:txBody>
      </p:sp>
      <p:sp>
        <p:nvSpPr>
          <p:cNvPr id="19" name="Google Shape;265;p4">
            <a:extLst>
              <a:ext uri="{FF2B5EF4-FFF2-40B4-BE49-F238E27FC236}">
                <a16:creationId xmlns:a16="http://schemas.microsoft.com/office/drawing/2014/main" id="{F17CB212-5D62-48F3-948B-092C9CCE5578}"/>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extLst>
      <p:ext uri="{BB962C8B-B14F-4D97-AF65-F5344CB8AC3E}">
        <p14:creationId xmlns:p14="http://schemas.microsoft.com/office/powerpoint/2010/main" val="967287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6" name="Google Shape;616;p15"/>
          <p:cNvSpPr txBox="1"/>
          <p:nvPr/>
        </p:nvSpPr>
        <p:spPr>
          <a:xfrm>
            <a:off x="410079" y="750806"/>
            <a:ext cx="11064890" cy="623443"/>
          </a:xfrm>
          <a:prstGeom prst="rect">
            <a:avLst/>
          </a:prstGeom>
          <a:noFill/>
          <a:ln>
            <a:noFill/>
          </a:ln>
        </p:spPr>
        <p:txBody>
          <a:bodyPr spcFirstLastPara="1" wrap="square" lIns="0" tIns="0" rIns="0" bIns="0" anchor="t" anchorCtr="0">
            <a:noAutofit/>
          </a:bodyPr>
          <a:lstStyle/>
          <a:p>
            <a:pPr>
              <a:lnSpc>
                <a:spcPct val="90000"/>
              </a:lnSpc>
              <a:buClr>
                <a:schemeClr val="dk1"/>
              </a:buClr>
              <a:buSzPts val="3600"/>
            </a:pPr>
            <a:r>
              <a:rPr lang="en-US" sz="2800">
                <a:solidFill>
                  <a:schemeClr val="dk1"/>
                </a:solidFill>
                <a:latin typeface="PT Serif"/>
                <a:ea typeface="PT Serif"/>
                <a:cs typeface="PT Serif"/>
                <a:sym typeface="PT Serif"/>
              </a:rPr>
              <a:t>Lorem</a:t>
            </a:r>
            <a:endParaRPr lang="en-US" sz="2800" b="0" i="0" u="none" strike="noStrike" cap="none">
              <a:solidFill>
                <a:schemeClr val="dk1"/>
              </a:solidFill>
              <a:latin typeface="PT Serif"/>
              <a:ea typeface="PT Serif"/>
              <a:cs typeface="PT Serif"/>
            </a:endParaRPr>
          </a:p>
        </p:txBody>
      </p:sp>
      <p:sp>
        <p:nvSpPr>
          <p:cNvPr id="11" name="Google Shape;337;p6">
            <a:extLst>
              <a:ext uri="{FF2B5EF4-FFF2-40B4-BE49-F238E27FC236}">
                <a16:creationId xmlns:a16="http://schemas.microsoft.com/office/drawing/2014/main" id="{B8747EB6-5160-4889-A9E1-0A810192FC7B}"/>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200" b="0" i="0" u="none" strike="noStrike" cap="none">
              <a:solidFill>
                <a:srgbClr val="747C74"/>
              </a:solidFill>
              <a:latin typeface="Calibri"/>
              <a:ea typeface="Calibri"/>
              <a:cs typeface="Calibri"/>
              <a:sym typeface="Calibri"/>
            </a:endParaRPr>
          </a:p>
        </p:txBody>
      </p:sp>
      <p:sp>
        <p:nvSpPr>
          <p:cNvPr id="614" name="Google Shape;614;p1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35</a:t>
            </a:fld>
            <a:endParaRPr sz="1200" b="0" i="0" u="none" strike="noStrike" cap="none">
              <a:solidFill>
                <a:srgbClr val="8A8A8A"/>
              </a:solidFill>
              <a:latin typeface="Source Sans Pro"/>
              <a:ea typeface="Source Sans Pro"/>
              <a:cs typeface="Source Sans Pro"/>
              <a:sym typeface="Source Sans Pro"/>
            </a:endParaRPr>
          </a:p>
        </p:txBody>
      </p:sp>
      <p:sp>
        <p:nvSpPr>
          <p:cNvPr id="10" name="Google Shape;470;p9">
            <a:extLst>
              <a:ext uri="{FF2B5EF4-FFF2-40B4-BE49-F238E27FC236}">
                <a16:creationId xmlns:a16="http://schemas.microsoft.com/office/drawing/2014/main" id="{07509EF3-7D95-47DB-B37C-6EF4E0F9EE9D}"/>
              </a:ext>
            </a:extLst>
          </p:cNvPr>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Calibri"/>
                <a:sym typeface="Source Sans Pro"/>
              </a:rPr>
              <a:t>Product</a:t>
            </a:r>
            <a:endParaRPr sz="1800" b="0" i="0" u="none" strike="noStrike" cap="none">
              <a:solidFill>
                <a:schemeClr val="dk1"/>
              </a:solidFill>
              <a:latin typeface="Calibri"/>
              <a:ea typeface="Calibri"/>
              <a:cs typeface="Calibri"/>
              <a:sym typeface="Calibri"/>
            </a:endParaRPr>
          </a:p>
        </p:txBody>
      </p:sp>
      <p:sp>
        <p:nvSpPr>
          <p:cNvPr id="12" name="Google Shape;605;p14">
            <a:extLst>
              <a:ext uri="{FF2B5EF4-FFF2-40B4-BE49-F238E27FC236}">
                <a16:creationId xmlns:a16="http://schemas.microsoft.com/office/drawing/2014/main" id="{2A18C4E8-C461-494D-81E4-7EB6C08B7B32}"/>
              </a:ext>
            </a:extLst>
          </p:cNvPr>
          <p:cNvSpPr txBox="1"/>
          <p:nvPr/>
        </p:nvSpPr>
        <p:spPr>
          <a:xfrm>
            <a:off x="415661" y="1777822"/>
            <a:ext cx="11059307" cy="495520"/>
          </a:xfrm>
          <a:prstGeom prst="rect">
            <a:avLst/>
          </a:prstGeom>
          <a:noFill/>
          <a:ln>
            <a:noFill/>
          </a:ln>
        </p:spPr>
        <p:txBody>
          <a:bodyPr spcFirstLastPara="1" wrap="square" lIns="0" tIns="0" rIns="0" bIns="0" anchor="t" anchorCtr="0">
            <a:spAutoFit/>
          </a:bodyPr>
          <a:lstStyle/>
          <a:p>
            <a:pPr>
              <a:lnSpc>
                <a:spcPct val="115000"/>
              </a:lnSpc>
              <a:buSzPts val="1400"/>
            </a:pPr>
            <a:r>
              <a:rPr lang="en-US" b="0" i="0" strike="noStrike" cap="none">
                <a:solidFill>
                  <a:schemeClr val="tx1"/>
                </a:solidFill>
                <a:latin typeface="PT Serif"/>
                <a:ea typeface="PT Serif"/>
                <a:cs typeface="PT Serif"/>
                <a:sym typeface="PT Serif"/>
              </a:rPr>
              <a:t>User Story:</a:t>
            </a:r>
            <a:r>
              <a:rPr lang="en-US">
                <a:solidFill>
                  <a:schemeClr val="tx1">
                    <a:lumMod val="50000"/>
                    <a:lumOff val="50000"/>
                  </a:schemeClr>
                </a:solidFill>
                <a:latin typeface="PT Serif"/>
                <a:ea typeface="PT Serif"/>
                <a:cs typeface="PT Serif"/>
                <a:sym typeface="PT Serif"/>
              </a:rPr>
              <a:t> Lorem</a:t>
            </a:r>
            <a:endParaRPr lang="en-US">
              <a:solidFill>
                <a:schemeClr val="tx1">
                  <a:lumMod val="50000"/>
                  <a:lumOff val="50000"/>
                </a:schemeClr>
              </a:solidFill>
              <a:latin typeface="PT Serif"/>
              <a:ea typeface="PT Serif"/>
              <a:cs typeface="PT Serif"/>
            </a:endParaRPr>
          </a:p>
          <a:p>
            <a:pPr>
              <a:lnSpc>
                <a:spcPct val="115000"/>
              </a:lnSpc>
              <a:buSzPts val="1400"/>
            </a:pPr>
            <a:r>
              <a:rPr lang="en-US" b="0" i="0" strike="noStrike" cap="none">
                <a:solidFill>
                  <a:schemeClr val="tx1"/>
                </a:solidFill>
                <a:latin typeface="PT Serif"/>
                <a:ea typeface="PT Serif"/>
                <a:cs typeface="PT Serif"/>
                <a:sym typeface="PT Serif"/>
              </a:rPr>
              <a:t>User Story:</a:t>
            </a:r>
            <a:r>
              <a:rPr lang="en-US">
                <a:solidFill>
                  <a:schemeClr val="tx1">
                    <a:lumMod val="50000"/>
                    <a:lumOff val="50000"/>
                  </a:schemeClr>
                </a:solidFill>
                <a:latin typeface="PT Serif"/>
                <a:ea typeface="PT Serif"/>
                <a:cs typeface="PT Serif"/>
                <a:sym typeface="PT Serif"/>
              </a:rPr>
              <a:t> Lorem</a:t>
            </a:r>
          </a:p>
        </p:txBody>
      </p:sp>
      <p:sp>
        <p:nvSpPr>
          <p:cNvPr id="14" name="Google Shape;609;p14">
            <a:extLst>
              <a:ext uri="{FF2B5EF4-FFF2-40B4-BE49-F238E27FC236}">
                <a16:creationId xmlns:a16="http://schemas.microsoft.com/office/drawing/2014/main" id="{59B9098F-2628-4EF5-89DD-EDEFBCFB2940}"/>
              </a:ext>
            </a:extLst>
          </p:cNvPr>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a:solidFill>
                  <a:srgbClr val="000000"/>
                </a:solidFill>
                <a:latin typeface="Source Sans Pro"/>
                <a:ea typeface="Source Sans Pro"/>
                <a:sym typeface="Arial"/>
              </a:rPr>
              <a:t>Link</a:t>
            </a:r>
            <a:endParaRPr lang="en-US" sz="1200" b="0" i="0" strike="noStrike" cap="none">
              <a:solidFill>
                <a:srgbClr val="000000"/>
              </a:solidFill>
              <a:latin typeface="Source Sans Pro"/>
              <a:ea typeface="Source Sans Pro"/>
            </a:endParaRPr>
          </a:p>
        </p:txBody>
      </p:sp>
      <p:grpSp>
        <p:nvGrpSpPr>
          <p:cNvPr id="25" name="Google Shape;602;p14">
            <a:extLst>
              <a:ext uri="{FF2B5EF4-FFF2-40B4-BE49-F238E27FC236}">
                <a16:creationId xmlns:a16="http://schemas.microsoft.com/office/drawing/2014/main" id="{19FA68F1-91E8-41EB-9653-003E63010358}"/>
              </a:ext>
            </a:extLst>
          </p:cNvPr>
          <p:cNvGrpSpPr/>
          <p:nvPr/>
        </p:nvGrpSpPr>
        <p:grpSpPr>
          <a:xfrm>
            <a:off x="411480" y="310896"/>
            <a:ext cx="1168498" cy="445321"/>
            <a:chOff x="410431" y="309109"/>
            <a:chExt cx="1123749" cy="369094"/>
          </a:xfrm>
        </p:grpSpPr>
        <p:sp>
          <p:nvSpPr>
            <p:cNvPr id="26" name="Google Shape;603;p14">
              <a:extLst>
                <a:ext uri="{FF2B5EF4-FFF2-40B4-BE49-F238E27FC236}">
                  <a16:creationId xmlns:a16="http://schemas.microsoft.com/office/drawing/2014/main" id="{32ECCC79-9515-4A87-AC22-D5CDB6812382}"/>
                </a:ext>
              </a:extLst>
            </p:cNvPr>
            <p:cNvSpPr/>
            <p:nvPr/>
          </p:nvSpPr>
          <p:spPr>
            <a:xfrm>
              <a:off x="410431" y="313703"/>
              <a:ext cx="250196" cy="22835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3</a:t>
              </a:r>
              <a:endParaRPr lang="en-US" sz="1200" b="0" i="0" u="none" strike="noStrike" cap="none">
                <a:solidFill>
                  <a:srgbClr val="FFFFFF"/>
                </a:solidFill>
                <a:latin typeface="PT Serif"/>
                <a:ea typeface="Arial"/>
                <a:cs typeface="Arial"/>
              </a:endParaRPr>
            </a:p>
          </p:txBody>
        </p:sp>
        <p:sp>
          <p:nvSpPr>
            <p:cNvPr id="27" name="Google Shape;604;p14">
              <a:extLst>
                <a:ext uri="{FF2B5EF4-FFF2-40B4-BE49-F238E27FC236}">
                  <a16:creationId xmlns:a16="http://schemas.microsoft.com/office/drawing/2014/main" id="{F1EEA2E4-1754-4C80-882D-8E1233467FCD}"/>
                </a:ext>
              </a:extLst>
            </p:cNvPr>
            <p:cNvSpPr txBox="1"/>
            <p:nvPr/>
          </p:nvSpPr>
          <p:spPr>
            <a:xfrm>
              <a:off x="736498" y="309109"/>
              <a:ext cx="797682"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PRODUCT</a:t>
              </a:r>
              <a:endParaRPr lang="en-US"/>
            </a:p>
          </p:txBody>
        </p:sp>
      </p:grpSp>
      <p:sp>
        <p:nvSpPr>
          <p:cNvPr id="4" name="TextBox 3">
            <a:extLst>
              <a:ext uri="{FF2B5EF4-FFF2-40B4-BE49-F238E27FC236}">
                <a16:creationId xmlns:a16="http://schemas.microsoft.com/office/drawing/2014/main" id="{B25D378A-79B3-65AA-DC9F-01048A344D42}"/>
              </a:ext>
            </a:extLst>
          </p:cNvPr>
          <p:cNvSpPr txBox="1"/>
          <p:nvPr/>
        </p:nvSpPr>
        <p:spPr>
          <a:xfrm>
            <a:off x="219456" y="2523744"/>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latin typeface="PT Serif"/>
              </a:rPr>
              <a:t>Lorem</a:t>
            </a:r>
          </a:p>
          <a:p>
            <a:pPr marL="285750" indent="-285750">
              <a:buChar char="•"/>
            </a:pPr>
            <a:r>
              <a:rPr lang="en-US">
                <a:latin typeface="PT Serif"/>
              </a:rPr>
              <a:t>Lorem</a:t>
            </a:r>
          </a:p>
        </p:txBody>
      </p:sp>
    </p:spTree>
    <p:extLst>
      <p:ext uri="{BB962C8B-B14F-4D97-AF65-F5344CB8AC3E}">
        <p14:creationId xmlns:p14="http://schemas.microsoft.com/office/powerpoint/2010/main" val="3723989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2"/>
        <p:cNvGrpSpPr/>
        <p:nvPr/>
      </p:nvGrpSpPr>
      <p:grpSpPr>
        <a:xfrm>
          <a:off x="0" y="0"/>
          <a:ext cx="0" cy="0"/>
          <a:chOff x="0" y="0"/>
          <a:chExt cx="0" cy="0"/>
        </a:xfrm>
      </p:grpSpPr>
      <p:sp>
        <p:nvSpPr>
          <p:cNvPr id="133" name="Google Shape;343;p7">
            <a:extLst>
              <a:ext uri="{FF2B5EF4-FFF2-40B4-BE49-F238E27FC236}">
                <a16:creationId xmlns:a16="http://schemas.microsoft.com/office/drawing/2014/main" id="{338EE8A7-91BA-4536-9CDB-437D5EF8A4C1}"/>
              </a:ext>
            </a:extLst>
          </p:cNvPr>
          <p:cNvSpPr/>
          <p:nvPr/>
        </p:nvSpPr>
        <p:spPr>
          <a:xfrm>
            <a:off x="1359414" y="1784146"/>
            <a:ext cx="2077456" cy="434391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graphicFrame>
        <p:nvGraphicFramePr>
          <p:cNvPr id="2" name="Object 1" hidden="1">
            <a:extLst>
              <a:ext uri="{FF2B5EF4-FFF2-40B4-BE49-F238E27FC236}">
                <a16:creationId xmlns:a16="http://schemas.microsoft.com/office/drawing/2014/main" id="{91E20C5D-5BD2-4B21-955F-CDE71A6075E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6" name="think-cell Slide" r:id="rId5" imgW="395" imgH="396" progId="TCLayout.ActiveDocument.1">
                  <p:embed/>
                </p:oleObj>
              </mc:Choice>
              <mc:Fallback>
                <p:oleObj name="think-cell Slide" r:id="rId5" imgW="395" imgH="396" progId="TCLayout.ActiveDocument.1">
                  <p:embed/>
                  <p:pic>
                    <p:nvPicPr>
                      <p:cNvPr id="2" name="Object 1" hidden="1">
                        <a:extLst>
                          <a:ext uri="{FF2B5EF4-FFF2-40B4-BE49-F238E27FC236}">
                            <a16:creationId xmlns:a16="http://schemas.microsoft.com/office/drawing/2014/main" id="{91E20C5D-5BD2-4B21-955F-CDE71A6075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40" name="Google Shape;396;p7">
            <a:extLst>
              <a:ext uri="{FF2B5EF4-FFF2-40B4-BE49-F238E27FC236}">
                <a16:creationId xmlns:a16="http://schemas.microsoft.com/office/drawing/2014/main" id="{23C0FF3C-861F-42A1-BD37-345295530B62}"/>
              </a:ext>
            </a:extLst>
          </p:cNvPr>
          <p:cNvCxnSpPr/>
          <p:nvPr/>
        </p:nvCxnSpPr>
        <p:spPr>
          <a:xfrm>
            <a:off x="11498181" y="1746163"/>
            <a:ext cx="0" cy="4345725"/>
          </a:xfrm>
          <a:prstGeom prst="straightConnector1">
            <a:avLst/>
          </a:prstGeom>
          <a:noFill/>
          <a:ln w="9525" cap="flat" cmpd="sng">
            <a:solidFill>
              <a:srgbClr val="7F7F7F"/>
            </a:solidFill>
            <a:prstDash val="solid"/>
            <a:round/>
            <a:headEnd type="none" w="sm" len="sm"/>
            <a:tailEnd type="none" w="sm" len="sm"/>
          </a:ln>
        </p:spPr>
      </p:cxnSp>
      <p:sp>
        <p:nvSpPr>
          <p:cNvPr id="344" name="Google Shape;344;p7"/>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r>
              <a:rPr lang="en-US"/>
              <a:t>Sprint 1 will run April 20 to May 3</a:t>
            </a:r>
            <a:r>
              <a:rPr lang="en-US" baseline="30000"/>
              <a:t>rd</a:t>
            </a:r>
            <a:endParaRPr lang="en-US"/>
          </a:p>
        </p:txBody>
      </p:sp>
      <p:sp>
        <p:nvSpPr>
          <p:cNvPr id="345" name="Google Shape;345;p7"/>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36</a:t>
            </a:fld>
            <a:endParaRPr>
              <a:latin typeface="Source Sans Pro"/>
              <a:ea typeface="Source Sans Pro"/>
              <a:cs typeface="Source Sans Pro"/>
              <a:sym typeface="Source Sans Pro"/>
            </a:endParaRPr>
          </a:p>
        </p:txBody>
      </p:sp>
      <p:sp>
        <p:nvSpPr>
          <p:cNvPr id="358" name="Google Shape;358;p7"/>
          <p:cNvSpPr txBox="1"/>
          <p:nvPr/>
        </p:nvSpPr>
        <p:spPr>
          <a:xfrm>
            <a:off x="1409511" y="1805982"/>
            <a:ext cx="65808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 0</a:t>
            </a:r>
            <a:r>
              <a:rPr lang="en-US" sz="900" b="1">
                <a:solidFill>
                  <a:srgbClr val="202120"/>
                </a:solidFill>
                <a:latin typeface="Source Sans Pro Semibold"/>
                <a:ea typeface="Source Sans Pro Semibold"/>
                <a:cs typeface="Source Sans Pro Semibold"/>
                <a:sym typeface="Source Sans Pro SemiBold"/>
              </a:rPr>
              <a:t>4/20</a:t>
            </a:r>
            <a:r>
              <a:rPr lang="en-US" sz="900" b="1" i="0" u="none" strike="noStrike" cap="none">
                <a:solidFill>
                  <a:srgbClr val="202120"/>
                </a:solidFill>
                <a:latin typeface="Source Sans Pro Semibold"/>
                <a:ea typeface="Source Sans Pro Semibold"/>
                <a:cs typeface="Source Sans Pro Semibold"/>
                <a:sym typeface="Source Sans Pro SemiBold"/>
              </a:rPr>
              <a:t> – 04/26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59" name="Google Shape;359;p7"/>
          <p:cNvSpPr txBox="1"/>
          <p:nvPr/>
        </p:nvSpPr>
        <p:spPr>
          <a:xfrm>
            <a:off x="2442401" y="1822797"/>
            <a:ext cx="66215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 04/27 – 05/03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0" name="Google Shape;360;p7"/>
          <p:cNvSpPr txBox="1"/>
          <p:nvPr/>
        </p:nvSpPr>
        <p:spPr>
          <a:xfrm>
            <a:off x="3532243" y="1817161"/>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3: 05/04 – 05/10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1" name="Google Shape;361;p7"/>
          <p:cNvSpPr txBox="1"/>
          <p:nvPr/>
        </p:nvSpPr>
        <p:spPr>
          <a:xfrm>
            <a:off x="4596502" y="181535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4: 05/11- 05/17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2" name="Google Shape;362;p7"/>
          <p:cNvSpPr txBox="1"/>
          <p:nvPr/>
        </p:nvSpPr>
        <p:spPr>
          <a:xfrm>
            <a:off x="6628815" y="181770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6: 05/25 – 05/31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3" name="Google Shape;363;p7"/>
          <p:cNvSpPr txBox="1"/>
          <p:nvPr/>
        </p:nvSpPr>
        <p:spPr>
          <a:xfrm>
            <a:off x="5637808"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5: 05/18 – 05/24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6" name="Google Shape;366;p7"/>
          <p:cNvSpPr txBox="1"/>
          <p:nvPr/>
        </p:nvSpPr>
        <p:spPr>
          <a:xfrm>
            <a:off x="1362215"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a:t>
            </a:r>
            <a:r>
              <a:rPr lang="en-US" sz="900" b="1">
                <a:solidFill>
                  <a:srgbClr val="202120"/>
                </a:solidFill>
                <a:latin typeface="Source Sans Pro Semibold"/>
                <a:ea typeface="Source Sans Pro Semibold"/>
                <a:cs typeface="Source Sans Pro Semibold"/>
                <a:sym typeface="Source Sans Pro SemiBold"/>
              </a:rPr>
              <a:t>1</a:t>
            </a:r>
            <a:endParaRPr/>
          </a:p>
        </p:txBody>
      </p:sp>
      <p:sp>
        <p:nvSpPr>
          <p:cNvPr id="367" name="Google Shape;367;p7"/>
          <p:cNvSpPr txBox="1"/>
          <p:nvPr/>
        </p:nvSpPr>
        <p:spPr>
          <a:xfrm>
            <a:off x="351238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a:t>
            </a:r>
            <a:r>
              <a:rPr lang="en-US" sz="900" b="1">
                <a:solidFill>
                  <a:srgbClr val="202120"/>
                </a:solidFill>
                <a:latin typeface="Source Sans Pro Semibold"/>
                <a:ea typeface="Source Sans Pro Semibold"/>
                <a:cs typeface="Source Sans Pro Semibold"/>
                <a:sym typeface="Source Sans Pro SemiBold"/>
              </a:rPr>
              <a:t>2</a:t>
            </a:r>
            <a:endParaRPr/>
          </a:p>
        </p:txBody>
      </p:sp>
      <p:sp>
        <p:nvSpPr>
          <p:cNvPr id="368" name="Google Shape;368;p7"/>
          <p:cNvSpPr txBox="1"/>
          <p:nvPr/>
        </p:nvSpPr>
        <p:spPr>
          <a:xfrm>
            <a:off x="5595468"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a:t>
            </a:r>
            <a:r>
              <a:rPr lang="en-US" sz="900" b="1">
                <a:solidFill>
                  <a:srgbClr val="202120"/>
                </a:solidFill>
                <a:latin typeface="Source Sans Pro Semibold"/>
                <a:ea typeface="Source Sans Pro Semibold"/>
                <a:cs typeface="Source Sans Pro Semibold"/>
                <a:sym typeface="Source Sans Pro SemiBold"/>
              </a:rPr>
              <a:t>3</a:t>
            </a:r>
            <a:endParaRPr/>
          </a:p>
        </p:txBody>
      </p:sp>
      <p:sp>
        <p:nvSpPr>
          <p:cNvPr id="369" name="Google Shape;369;p7"/>
          <p:cNvSpPr txBox="1"/>
          <p:nvPr/>
        </p:nvSpPr>
        <p:spPr>
          <a:xfrm>
            <a:off x="7633928" y="1822925"/>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7: 06/01 – 06/07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70" name="Google Shape;370;p7"/>
          <p:cNvSpPr txBox="1"/>
          <p:nvPr/>
        </p:nvSpPr>
        <p:spPr>
          <a:xfrm>
            <a:off x="7559976"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a:t>
            </a:r>
            <a:r>
              <a:rPr lang="en-US" sz="900" b="1">
                <a:solidFill>
                  <a:srgbClr val="202120"/>
                </a:solidFill>
                <a:latin typeface="Source Sans Pro Semibold"/>
                <a:ea typeface="Source Sans Pro Semibold"/>
                <a:cs typeface="Source Sans Pro Semibold"/>
                <a:sym typeface="Source Sans Pro SemiBold"/>
              </a:rPr>
              <a:t>4</a:t>
            </a:r>
            <a:endParaRPr/>
          </a:p>
        </p:txBody>
      </p:sp>
      <p:sp>
        <p:nvSpPr>
          <p:cNvPr id="371" name="Google Shape;371;p7"/>
          <p:cNvSpPr/>
          <p:nvPr/>
        </p:nvSpPr>
        <p:spPr>
          <a:xfrm>
            <a:off x="3493561" y="4497348"/>
            <a:ext cx="2039487" cy="293432"/>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HH: Tech di</a:t>
            </a:r>
            <a:r>
              <a:rPr lang="en-US" sz="850">
                <a:solidFill>
                  <a:schemeClr val="accent1"/>
                </a:solidFill>
                <a:latin typeface="Source Sans Pro"/>
                <a:ea typeface="Source Sans Pro"/>
                <a:cs typeface="Source Sans Pro"/>
                <a:sym typeface="Source Sans Pro"/>
              </a:rPr>
              <a:t>scovery</a:t>
            </a:r>
            <a:endParaRPr sz="850" b="0" i="0" u="none" strike="noStrike" cap="none">
              <a:solidFill>
                <a:schemeClr val="accent1"/>
              </a:solidFill>
              <a:latin typeface="Source Sans Pro"/>
              <a:ea typeface="Source Sans Pro"/>
              <a:cs typeface="Source Sans Pro"/>
              <a:sym typeface="Source Sans Pro"/>
            </a:endParaRPr>
          </a:p>
        </p:txBody>
      </p:sp>
      <p:sp>
        <p:nvSpPr>
          <p:cNvPr id="372" name="Google Shape;372;p7"/>
          <p:cNvSpPr/>
          <p:nvPr/>
        </p:nvSpPr>
        <p:spPr>
          <a:xfrm>
            <a:off x="9541333" y="4843688"/>
            <a:ext cx="1930065" cy="353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chemeClr val="accent1"/>
                </a:solidFill>
                <a:latin typeface="Source Sans Pro"/>
                <a:ea typeface="Source Sans Pro"/>
                <a:sym typeface="Source Sans Pro"/>
              </a:rPr>
              <a:t>HH: Proposed tech integrations based off research findings</a:t>
            </a:r>
            <a:endParaRPr lang="en-US"/>
          </a:p>
        </p:txBody>
      </p:sp>
      <p:sp>
        <p:nvSpPr>
          <p:cNvPr id="376" name="Google Shape;376;p7"/>
          <p:cNvSpPr/>
          <p:nvPr/>
        </p:nvSpPr>
        <p:spPr>
          <a:xfrm>
            <a:off x="509879" y="212297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377" name="Google Shape;377;p7"/>
          <p:cNvSpPr/>
          <p:nvPr/>
        </p:nvSpPr>
        <p:spPr>
          <a:xfrm>
            <a:off x="511559" y="4522330"/>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378" name="Google Shape;378;p7"/>
          <p:cNvSpPr txBox="1"/>
          <p:nvPr/>
        </p:nvSpPr>
        <p:spPr>
          <a:xfrm>
            <a:off x="10619442" y="3554876"/>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379" name="Google Shape;379;p7"/>
          <p:cNvSpPr txBox="1"/>
          <p:nvPr/>
        </p:nvSpPr>
        <p:spPr>
          <a:xfrm>
            <a:off x="8650305" y="3572420"/>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380" name="Google Shape;380;p7"/>
          <p:cNvSpPr/>
          <p:nvPr/>
        </p:nvSpPr>
        <p:spPr>
          <a:xfrm>
            <a:off x="10657414" y="3420232"/>
            <a:ext cx="82296" cy="82576"/>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381" name="Google Shape;381;p7"/>
          <p:cNvSpPr/>
          <p:nvPr/>
        </p:nvSpPr>
        <p:spPr>
          <a:xfrm>
            <a:off x="8656708" y="3423072"/>
            <a:ext cx="82296" cy="82576"/>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384" name="Google Shape;384;p7"/>
          <p:cNvSpPr/>
          <p:nvPr/>
        </p:nvSpPr>
        <p:spPr>
          <a:xfrm>
            <a:off x="523016" y="3460246"/>
            <a:ext cx="708724" cy="415498"/>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385" name="Google Shape;385;p7"/>
          <p:cNvPicPr preferRelativeResize="0"/>
          <p:nvPr/>
        </p:nvPicPr>
        <p:blipFill rotWithShape="1">
          <a:blip r:embed="rId7">
            <a:alphaModFix/>
          </a:blip>
          <a:srcRect/>
          <a:stretch/>
        </p:blipFill>
        <p:spPr>
          <a:xfrm>
            <a:off x="524399" y="3928136"/>
            <a:ext cx="265176" cy="265176"/>
          </a:xfrm>
          <a:prstGeom prst="rect">
            <a:avLst/>
          </a:prstGeom>
          <a:noFill/>
          <a:ln>
            <a:noFill/>
          </a:ln>
        </p:spPr>
      </p:pic>
      <p:pic>
        <p:nvPicPr>
          <p:cNvPr id="386" name="Google Shape;386;p7"/>
          <p:cNvPicPr preferRelativeResize="0"/>
          <p:nvPr/>
        </p:nvPicPr>
        <p:blipFill rotWithShape="1">
          <a:blip r:embed="rId8">
            <a:alphaModFix/>
          </a:blip>
          <a:srcRect/>
          <a:stretch/>
        </p:blipFill>
        <p:spPr>
          <a:xfrm>
            <a:off x="524399" y="2487990"/>
            <a:ext cx="265176" cy="265176"/>
          </a:xfrm>
          <a:prstGeom prst="rect">
            <a:avLst/>
          </a:prstGeom>
          <a:noFill/>
          <a:ln>
            <a:noFill/>
          </a:ln>
        </p:spPr>
      </p:pic>
      <p:cxnSp>
        <p:nvCxnSpPr>
          <p:cNvPr id="389" name="Google Shape;389;p7"/>
          <p:cNvCxnSpPr/>
          <p:nvPr/>
        </p:nvCxnSpPr>
        <p:spPr>
          <a:xfrm>
            <a:off x="5577451"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390" name="Google Shape;390;p7"/>
          <p:cNvCxnSpPr/>
          <p:nvPr/>
        </p:nvCxnSpPr>
        <p:spPr>
          <a:xfrm>
            <a:off x="385174" y="1732338"/>
            <a:ext cx="0" cy="4345725"/>
          </a:xfrm>
          <a:prstGeom prst="straightConnector1">
            <a:avLst/>
          </a:prstGeom>
          <a:noFill/>
          <a:ln w="9525" cap="flat" cmpd="sng">
            <a:solidFill>
              <a:srgbClr val="C7C7C7"/>
            </a:solidFill>
            <a:prstDash val="dot"/>
            <a:round/>
            <a:headEnd type="none" w="sm" len="sm"/>
            <a:tailEnd type="none" w="sm" len="sm"/>
          </a:ln>
        </p:spPr>
      </p:cxnSp>
      <p:cxnSp>
        <p:nvCxnSpPr>
          <p:cNvPr id="391" name="Google Shape;391;p7"/>
          <p:cNvCxnSpPr/>
          <p:nvPr/>
        </p:nvCxnSpPr>
        <p:spPr>
          <a:xfrm>
            <a:off x="1323782"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392" name="Google Shape;392;p7"/>
          <p:cNvCxnSpPr/>
          <p:nvPr/>
        </p:nvCxnSpPr>
        <p:spPr>
          <a:xfrm>
            <a:off x="238719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393" name="Google Shape;393;p7"/>
          <p:cNvCxnSpPr/>
          <p:nvPr/>
        </p:nvCxnSpPr>
        <p:spPr>
          <a:xfrm>
            <a:off x="3450616"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394" name="Google Shape;394;p7"/>
          <p:cNvCxnSpPr/>
          <p:nvPr/>
        </p:nvCxnSpPr>
        <p:spPr>
          <a:xfrm>
            <a:off x="4514033"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395" name="Google Shape;395;p7"/>
          <p:cNvCxnSpPr/>
          <p:nvPr/>
        </p:nvCxnSpPr>
        <p:spPr>
          <a:xfrm>
            <a:off x="657543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396" name="Google Shape;396;p7"/>
          <p:cNvCxnSpPr/>
          <p:nvPr/>
        </p:nvCxnSpPr>
        <p:spPr>
          <a:xfrm>
            <a:off x="7538774" y="1757511"/>
            <a:ext cx="0" cy="4345725"/>
          </a:xfrm>
          <a:prstGeom prst="straightConnector1">
            <a:avLst/>
          </a:prstGeom>
          <a:noFill/>
          <a:ln w="9525" cap="flat" cmpd="sng">
            <a:solidFill>
              <a:srgbClr val="7F7F7F"/>
            </a:solidFill>
            <a:prstDash val="solid"/>
            <a:round/>
            <a:headEnd type="none" w="sm" len="sm"/>
            <a:tailEnd type="none" w="sm" len="sm"/>
          </a:ln>
        </p:spPr>
      </p:cxnSp>
      <p:cxnSp>
        <p:nvCxnSpPr>
          <p:cNvPr id="397" name="Google Shape;397;p7"/>
          <p:cNvCxnSpPr>
            <a:cxnSpLocks/>
          </p:cNvCxnSpPr>
          <p:nvPr/>
        </p:nvCxnSpPr>
        <p:spPr>
          <a:xfrm>
            <a:off x="432433" y="3360342"/>
            <a:ext cx="11080577" cy="0"/>
          </a:xfrm>
          <a:prstGeom prst="straightConnector1">
            <a:avLst/>
          </a:prstGeom>
          <a:noFill/>
          <a:ln w="9525" cap="flat" cmpd="sng">
            <a:solidFill>
              <a:srgbClr val="747C74"/>
            </a:solidFill>
            <a:prstDash val="solid"/>
            <a:round/>
            <a:headEnd type="none" w="sm" len="sm"/>
            <a:tailEnd type="none" w="sm" len="sm"/>
          </a:ln>
        </p:spPr>
      </p:cxnSp>
      <p:cxnSp>
        <p:nvCxnSpPr>
          <p:cNvPr id="398" name="Google Shape;398;p7"/>
          <p:cNvCxnSpPr>
            <a:cxnSpLocks/>
          </p:cNvCxnSpPr>
          <p:nvPr/>
        </p:nvCxnSpPr>
        <p:spPr>
          <a:xfrm>
            <a:off x="417606" y="4442627"/>
            <a:ext cx="11080575" cy="0"/>
          </a:xfrm>
          <a:prstGeom prst="straightConnector1">
            <a:avLst/>
          </a:prstGeom>
          <a:noFill/>
          <a:ln w="9525" cap="flat" cmpd="sng">
            <a:solidFill>
              <a:srgbClr val="747C74"/>
            </a:solidFill>
            <a:prstDash val="solid"/>
            <a:round/>
            <a:headEnd type="none" w="sm" len="sm"/>
            <a:tailEnd type="none" w="sm" len="sm"/>
          </a:ln>
        </p:spPr>
      </p:cxnSp>
      <p:sp>
        <p:nvSpPr>
          <p:cNvPr id="399" name="Google Shape;399;p7"/>
          <p:cNvSpPr/>
          <p:nvPr/>
        </p:nvSpPr>
        <p:spPr>
          <a:xfrm>
            <a:off x="2396954" y="3111233"/>
            <a:ext cx="2091406" cy="21526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800" b="0" i="0" u="none" strike="noStrike" cap="none">
                <a:solidFill>
                  <a:srgbClr val="FDFFFD"/>
                </a:solidFill>
                <a:latin typeface="Source Sans Pro"/>
                <a:ea typeface="Source Sans Pro"/>
                <a:cs typeface="Source Sans Pro"/>
                <a:sym typeface="Source Sans Pro"/>
              </a:rPr>
              <a:t>HH: Develop backlog</a:t>
            </a:r>
            <a:r>
              <a:rPr lang="en-US" sz="800">
                <a:solidFill>
                  <a:srgbClr val="FDFFFD"/>
                </a:solidFill>
                <a:latin typeface="Source Sans Pro"/>
                <a:ea typeface="Source Sans Pro"/>
                <a:cs typeface="Source Sans Pro"/>
                <a:sym typeface="Source Sans Pro"/>
              </a:rPr>
              <a:t> + Vision Framework</a:t>
            </a:r>
            <a:endParaRPr sz="800" b="0" i="0" u="none" strike="noStrike" cap="none">
              <a:solidFill>
                <a:srgbClr val="000000"/>
              </a:solidFill>
              <a:latin typeface="Source Sans Pro"/>
              <a:ea typeface="Source Sans Pro"/>
              <a:cs typeface="Source Sans Pro"/>
              <a:sym typeface="Source Sans Pro"/>
            </a:endParaRPr>
          </a:p>
        </p:txBody>
      </p:sp>
      <p:sp>
        <p:nvSpPr>
          <p:cNvPr id="400" name="Google Shape;400;p7"/>
          <p:cNvSpPr/>
          <p:nvPr/>
        </p:nvSpPr>
        <p:spPr>
          <a:xfrm>
            <a:off x="1420996" y="2148674"/>
            <a:ext cx="3153053" cy="2046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a:solidFill>
                  <a:srgbClr val="FDFFFD"/>
                </a:solidFill>
                <a:latin typeface="Source Sans Pro"/>
                <a:ea typeface="Source Sans Pro"/>
                <a:cs typeface="Source Sans Pro"/>
                <a:sym typeface="Source Sans Pro"/>
              </a:rPr>
              <a:t>1095-B: I</a:t>
            </a:r>
            <a:r>
              <a:rPr lang="en-US" sz="850" b="0" i="0" u="none" strike="noStrike" cap="none">
                <a:solidFill>
                  <a:srgbClr val="FDFFFD"/>
                </a:solidFill>
                <a:latin typeface="Source Sans Pro"/>
                <a:ea typeface="Source Sans Pro"/>
                <a:cs typeface="Source Sans Pro"/>
                <a:sym typeface="Source Sans Pro"/>
              </a:rPr>
              <a:t>dentify Change Management or Communications Plan</a:t>
            </a:r>
            <a:endParaRPr sz="850" b="0" i="0" u="none" strike="noStrike" cap="none">
              <a:solidFill>
                <a:srgbClr val="000000"/>
              </a:solidFill>
              <a:latin typeface="Source Sans Pro"/>
              <a:ea typeface="Source Sans Pro"/>
              <a:cs typeface="Source Sans Pro"/>
              <a:sym typeface="Source Sans Pro"/>
            </a:endParaRPr>
          </a:p>
        </p:txBody>
      </p:sp>
      <p:sp>
        <p:nvSpPr>
          <p:cNvPr id="401" name="Google Shape;401;p7"/>
          <p:cNvSpPr/>
          <p:nvPr/>
        </p:nvSpPr>
        <p:spPr>
          <a:xfrm>
            <a:off x="1425665" y="2547951"/>
            <a:ext cx="2125034" cy="170513"/>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850">
                <a:solidFill>
                  <a:srgbClr val="FDFFFD"/>
                </a:solidFill>
                <a:latin typeface="Source Sans Pro"/>
                <a:ea typeface="Source Sans Pro"/>
                <a:cs typeface="Source Sans Pro"/>
                <a:sym typeface="Source Sans Pro"/>
              </a:rPr>
              <a:t>1095-B: Handover </a:t>
            </a:r>
            <a:r>
              <a:rPr lang="en-US" sz="850" b="0" i="0" u="none" strike="noStrike" cap="none">
                <a:solidFill>
                  <a:srgbClr val="FDFFFD"/>
                </a:solidFill>
                <a:latin typeface="Source Sans Pro"/>
                <a:ea typeface="Source Sans Pro"/>
                <a:cs typeface="Source Sans Pro"/>
                <a:sym typeface="Source Sans Pro"/>
              </a:rPr>
              <a:t>plan</a:t>
            </a:r>
            <a:r>
              <a:rPr lang="en-US" sz="850">
                <a:solidFill>
                  <a:srgbClr val="FDFFFD"/>
                </a:solidFill>
                <a:latin typeface="Source Sans Pro"/>
                <a:ea typeface="Source Sans Pro"/>
                <a:cs typeface="Source Sans Pro"/>
                <a:sym typeface="Source Sans Pro"/>
              </a:rPr>
              <a:t> </a:t>
            </a:r>
            <a:r>
              <a:rPr lang="en-US" sz="850" b="0" i="0" u="none" strike="noStrike" cap="none">
                <a:solidFill>
                  <a:srgbClr val="FDFFFD"/>
                </a:solidFill>
                <a:latin typeface="Source Sans Pro"/>
                <a:ea typeface="Source Sans Pro"/>
                <a:cs typeface="Source Sans Pro"/>
                <a:sym typeface="Source Sans Pro"/>
              </a:rPr>
              <a:t> - Prepare for launch</a:t>
            </a:r>
            <a:endParaRPr sz="850" b="0" i="0" u="none" strike="noStrike" cap="none">
              <a:solidFill>
                <a:srgbClr val="000000"/>
              </a:solidFill>
              <a:latin typeface="Source Sans Pro"/>
              <a:ea typeface="Source Sans Pro"/>
              <a:cs typeface="Source Sans Pro"/>
              <a:sym typeface="Source Sans Pro"/>
            </a:endParaRPr>
          </a:p>
        </p:txBody>
      </p:sp>
      <p:sp>
        <p:nvSpPr>
          <p:cNvPr id="409" name="Google Shape;409;p7"/>
          <p:cNvSpPr/>
          <p:nvPr/>
        </p:nvSpPr>
        <p:spPr>
          <a:xfrm>
            <a:off x="7284223" y="3434347"/>
            <a:ext cx="1317969" cy="310677"/>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Testing prep &amp; recruiting</a:t>
            </a:r>
            <a:endParaRPr sz="850" b="0" i="0" u="none" strike="noStrike" cap="none">
              <a:solidFill>
                <a:srgbClr val="FDFFFD"/>
              </a:solidFill>
              <a:latin typeface="Source Sans Pro"/>
              <a:ea typeface="Source Sans Pro"/>
              <a:cs typeface="Source Sans Pro"/>
              <a:sym typeface="Source Sans Pro"/>
            </a:endParaRPr>
          </a:p>
        </p:txBody>
      </p:sp>
      <p:sp>
        <p:nvSpPr>
          <p:cNvPr id="410" name="Google Shape;410;p7"/>
          <p:cNvSpPr/>
          <p:nvPr/>
        </p:nvSpPr>
        <p:spPr>
          <a:xfrm>
            <a:off x="5612750" y="4132946"/>
            <a:ext cx="1891075" cy="269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a:solidFill>
                  <a:srgbClr val="FDFFFD"/>
                </a:solidFill>
                <a:latin typeface="Source Sans Pro"/>
                <a:ea typeface="Source Sans Pro"/>
                <a:cs typeface="Source Sans Pro"/>
                <a:sym typeface="Source Sans Pro"/>
              </a:rPr>
              <a:t>Prioritized plan</a:t>
            </a:r>
            <a:endParaRPr sz="850" b="0" i="0" u="none" strike="noStrike" cap="none">
              <a:solidFill>
                <a:srgbClr val="000000"/>
              </a:solidFill>
              <a:latin typeface="Source Sans Pro"/>
              <a:ea typeface="Source Sans Pro"/>
              <a:cs typeface="Source Sans Pro"/>
              <a:sym typeface="Source Sans Pro"/>
            </a:endParaRPr>
          </a:p>
        </p:txBody>
      </p:sp>
      <p:sp>
        <p:nvSpPr>
          <p:cNvPr id="413" name="Google Shape;413;p7"/>
          <p:cNvSpPr/>
          <p:nvPr/>
        </p:nvSpPr>
        <p:spPr>
          <a:xfrm>
            <a:off x="1385350" y="3401117"/>
            <a:ext cx="2044065" cy="1530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1095-B: Wayfinding plan</a:t>
            </a:r>
            <a:endParaRPr sz="850" b="0" i="0" u="none" strike="noStrike" cap="none">
              <a:solidFill>
                <a:srgbClr val="FDFFFD"/>
              </a:solidFill>
              <a:latin typeface="Source Sans Pro"/>
              <a:ea typeface="Source Sans Pro"/>
              <a:cs typeface="Source Sans Pro"/>
              <a:sym typeface="Source Sans Pro"/>
            </a:endParaRPr>
          </a:p>
        </p:txBody>
      </p:sp>
      <p:sp>
        <p:nvSpPr>
          <p:cNvPr id="416" name="Google Shape;416;p7"/>
          <p:cNvSpPr txBox="1"/>
          <p:nvPr/>
        </p:nvSpPr>
        <p:spPr>
          <a:xfrm>
            <a:off x="1388326" y="5505117"/>
            <a:ext cx="1165127" cy="415498"/>
          </a:xfrm>
          <a:prstGeom prst="rect">
            <a:avLst/>
          </a:prstGeom>
          <a:noFill/>
          <a:ln>
            <a:noFill/>
          </a:ln>
        </p:spPr>
        <p:txBody>
          <a:bodyPr spcFirstLastPara="1" wrap="square" lIns="0" tIns="0" rIns="0" bIns="0" anchor="t" anchorCtr="0">
            <a:spAutoFit/>
          </a:bodyPr>
          <a:lstStyle/>
          <a:p>
            <a:pPr>
              <a:buClr>
                <a:srgbClr val="202120"/>
              </a:buClr>
              <a:buSzPts val="900"/>
            </a:pPr>
            <a:r>
              <a:rPr lang="en-US" sz="900">
                <a:solidFill>
                  <a:srgbClr val="202120"/>
                </a:solidFill>
                <a:latin typeface="Source Sans Pro SemiBold"/>
                <a:ea typeface="Source Sans Pro SemiBold"/>
                <a:cs typeface="Source Sans Pro SemiBold"/>
                <a:sym typeface="Source Sans Pro SemiBold"/>
              </a:rPr>
              <a:t>1095-B:</a:t>
            </a:r>
            <a:r>
              <a:rPr lang="en-US" sz="900" b="0" i="0" u="none" strike="noStrike" cap="none">
                <a:solidFill>
                  <a:srgbClr val="202120"/>
                </a:solidFill>
                <a:latin typeface="Source Sans Pro SemiBold"/>
                <a:ea typeface="Source Sans Pro SemiBold"/>
                <a:cs typeface="Source Sans Pro SemiBold"/>
                <a:sym typeface="Source Sans Pro SemiBold"/>
              </a:rPr>
              <a:t> Launch Date Dependent on Legal Review</a:t>
            </a:r>
            <a:r>
              <a:rPr lang="en-US" sz="900">
                <a:solidFill>
                  <a:srgbClr val="202120"/>
                </a:solidFill>
                <a:latin typeface="Source Sans Pro SemiBold"/>
                <a:ea typeface="Source Sans Pro SemiBold"/>
                <a:cs typeface="Source Sans Pro SemiBold"/>
                <a:sym typeface="Source Sans Pro SemiBold"/>
              </a:rPr>
              <a:t> Completion</a:t>
            </a:r>
            <a:endParaRPr lang="en-US" sz="900" b="0" i="0" u="none" strike="noStrike" cap="none">
              <a:solidFill>
                <a:srgbClr val="202120"/>
              </a:solidFill>
              <a:latin typeface="Source Sans Pro SemiBold"/>
              <a:ea typeface="Source Sans Pro SemiBold"/>
              <a:cs typeface="Source Sans Pro SemiBold"/>
            </a:endParaRPr>
          </a:p>
        </p:txBody>
      </p:sp>
      <p:cxnSp>
        <p:nvCxnSpPr>
          <p:cNvPr id="420" name="Google Shape;420;p7"/>
          <p:cNvCxnSpPr/>
          <p:nvPr/>
        </p:nvCxnSpPr>
        <p:spPr>
          <a:xfrm>
            <a:off x="1348720"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421" name="Google Shape;421;p7"/>
          <p:cNvCxnSpPr/>
          <p:nvPr/>
        </p:nvCxnSpPr>
        <p:spPr>
          <a:xfrm>
            <a:off x="3471626"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422" name="Google Shape;422;p7"/>
          <p:cNvCxnSpPr/>
          <p:nvPr/>
        </p:nvCxnSpPr>
        <p:spPr>
          <a:xfrm>
            <a:off x="5595468" y="1758481"/>
            <a:ext cx="1925293" cy="0"/>
          </a:xfrm>
          <a:prstGeom prst="straightConnector1">
            <a:avLst/>
          </a:prstGeom>
          <a:noFill/>
          <a:ln w="12700" cap="flat" cmpd="sng">
            <a:solidFill>
              <a:schemeClr val="dk1"/>
            </a:solidFill>
            <a:prstDash val="solid"/>
            <a:round/>
            <a:headEnd type="none" w="sm" len="sm"/>
            <a:tailEnd type="none" w="sm" len="sm"/>
          </a:ln>
        </p:spPr>
      </p:cxnSp>
      <p:pic>
        <p:nvPicPr>
          <p:cNvPr id="424" name="Google Shape;424;p7"/>
          <p:cNvPicPr preferRelativeResize="0"/>
          <p:nvPr/>
        </p:nvPicPr>
        <p:blipFill rotWithShape="1">
          <a:blip r:embed="rId9">
            <a:alphaModFix/>
          </a:blip>
          <a:srcRect/>
          <a:stretch/>
        </p:blipFill>
        <p:spPr>
          <a:xfrm>
            <a:off x="511261" y="4858408"/>
            <a:ext cx="265176" cy="265176"/>
          </a:xfrm>
          <a:prstGeom prst="rect">
            <a:avLst/>
          </a:prstGeom>
          <a:noFill/>
          <a:ln>
            <a:noFill/>
          </a:ln>
        </p:spPr>
      </p:pic>
      <p:cxnSp>
        <p:nvCxnSpPr>
          <p:cNvPr id="425" name="Google Shape;425;p7"/>
          <p:cNvCxnSpPr>
            <a:cxnSpLocks/>
          </p:cNvCxnSpPr>
          <p:nvPr/>
        </p:nvCxnSpPr>
        <p:spPr>
          <a:xfrm>
            <a:off x="432433" y="5219016"/>
            <a:ext cx="11065748" cy="0"/>
          </a:xfrm>
          <a:prstGeom prst="straightConnector1">
            <a:avLst/>
          </a:prstGeom>
          <a:noFill/>
          <a:ln w="9525" cap="flat" cmpd="sng">
            <a:solidFill>
              <a:srgbClr val="747C74"/>
            </a:solidFill>
            <a:prstDash val="solid"/>
            <a:round/>
            <a:headEnd type="none" w="sm" len="sm"/>
            <a:tailEnd type="none" w="sm" len="sm"/>
          </a:ln>
        </p:spPr>
      </p:cxnSp>
      <p:sp>
        <p:nvSpPr>
          <p:cNvPr id="426" name="Google Shape;426;p7"/>
          <p:cNvSpPr/>
          <p:nvPr/>
        </p:nvSpPr>
        <p:spPr>
          <a:xfrm>
            <a:off x="498421" y="5318244"/>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427" name="Google Shape;427;p7"/>
          <p:cNvPicPr preferRelativeResize="0"/>
          <p:nvPr/>
        </p:nvPicPr>
        <p:blipFill rotWithShape="1">
          <a:blip r:embed="rId10">
            <a:alphaModFix/>
          </a:blip>
          <a:srcRect/>
          <a:stretch/>
        </p:blipFill>
        <p:spPr>
          <a:xfrm>
            <a:off x="511261" y="5675897"/>
            <a:ext cx="265176" cy="265176"/>
          </a:xfrm>
          <a:prstGeom prst="rect">
            <a:avLst/>
          </a:prstGeom>
          <a:noFill/>
          <a:ln>
            <a:noFill/>
          </a:ln>
        </p:spPr>
      </p:pic>
      <p:sp>
        <p:nvSpPr>
          <p:cNvPr id="431" name="Google Shape;431;p7"/>
          <p:cNvSpPr/>
          <p:nvPr/>
        </p:nvSpPr>
        <p:spPr>
          <a:xfrm>
            <a:off x="1364921" y="5251949"/>
            <a:ext cx="219456" cy="223548"/>
          </a:xfrm>
          <a:prstGeom prst="diamond">
            <a:avLst/>
          </a:prstGeom>
          <a:solidFill>
            <a:srgbClr val="7030A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32" name="Google Shape;432;p7"/>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33" name="Google Shape;433;p7"/>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37" name="Google Shape;437;p7"/>
          <p:cNvSpPr/>
          <p:nvPr/>
        </p:nvSpPr>
        <p:spPr>
          <a:xfrm>
            <a:off x="6579451" y="5235200"/>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40" name="Google Shape;440;p7"/>
          <p:cNvSpPr txBox="1"/>
          <p:nvPr/>
        </p:nvSpPr>
        <p:spPr>
          <a:xfrm>
            <a:off x="5652828" y="5304953"/>
            <a:ext cx="833806"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Midpoint Review </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42" name="Google Shape;442;p7"/>
          <p:cNvSpPr txBox="1"/>
          <p:nvPr/>
        </p:nvSpPr>
        <p:spPr>
          <a:xfrm>
            <a:off x="7565588" y="5505116"/>
            <a:ext cx="87113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443" name="Google Shape;443;p7"/>
          <p:cNvSpPr/>
          <p:nvPr/>
        </p:nvSpPr>
        <p:spPr>
          <a:xfrm>
            <a:off x="7573870" y="5232929"/>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453" name="Google Shape;453;p7"/>
          <p:cNvSpPr txBox="1"/>
          <p:nvPr/>
        </p:nvSpPr>
        <p:spPr>
          <a:xfrm>
            <a:off x="384759" y="6326591"/>
            <a:ext cx="6360593" cy="283154"/>
          </a:xfrm>
          <a:prstGeom prst="rect">
            <a:avLst/>
          </a:prstGeom>
          <a:noFill/>
          <a:ln>
            <a:noFill/>
          </a:ln>
        </p:spPr>
        <p:txBody>
          <a:bodyPr spcFirstLastPara="1" wrap="square" lIns="0" tIns="0" rIns="0" bIns="0" anchor="t" anchorCtr="0">
            <a:spAutoFit/>
          </a:bodyPr>
          <a:lstStyle/>
          <a:p>
            <a:pPr>
              <a:lnSpc>
                <a:spcPct val="115000"/>
              </a:lnSpc>
              <a:buClr>
                <a:srgbClr val="434343"/>
              </a:buClr>
              <a:buSzPts val="1800"/>
            </a:pPr>
            <a:r>
              <a:rPr lang="en-US" sz="800" b="0" i="0" u="none" strike="noStrike" cap="none">
                <a:solidFill>
                  <a:srgbClr val="434343"/>
                </a:solidFill>
                <a:latin typeface="PT Serif"/>
                <a:ea typeface="PT Serif"/>
                <a:cs typeface="PT Serif"/>
                <a:sym typeface="PT Serif"/>
              </a:rPr>
              <a:t>*Does not show post-MVP Validate phase meetings in Collaboration Cycle, such as Full Accessibility Audit and Post-Launch Check In</a:t>
            </a:r>
            <a:r>
              <a:rPr lang="en-US" sz="800">
                <a:solidFill>
                  <a:srgbClr val="434343"/>
                </a:solidFill>
                <a:latin typeface="PT Serif"/>
                <a:ea typeface="PT Serif"/>
                <a:cs typeface="PT Serif"/>
                <a:sym typeface="PT Serif"/>
              </a:rPr>
              <a:t>; Contact Center Review adjusted to 3 weeks before launch as approved by Jason Woodman</a:t>
            </a:r>
            <a:endParaRPr lang="en-US" sz="800" b="0" i="0" u="none" strike="noStrike" cap="none">
              <a:solidFill>
                <a:srgbClr val="434343"/>
              </a:solidFill>
              <a:latin typeface="PT Serif"/>
            </a:endParaRPr>
          </a:p>
        </p:txBody>
      </p:sp>
      <p:grpSp>
        <p:nvGrpSpPr>
          <p:cNvPr id="118" name="Google Shape;717;p22">
            <a:extLst>
              <a:ext uri="{FF2B5EF4-FFF2-40B4-BE49-F238E27FC236}">
                <a16:creationId xmlns:a16="http://schemas.microsoft.com/office/drawing/2014/main" id="{275CF833-F3B3-45B1-9DDC-1A138C1A7119}"/>
              </a:ext>
            </a:extLst>
          </p:cNvPr>
          <p:cNvGrpSpPr/>
          <p:nvPr/>
        </p:nvGrpSpPr>
        <p:grpSpPr>
          <a:xfrm>
            <a:off x="9071817" y="670129"/>
            <a:ext cx="2767082" cy="407682"/>
            <a:chOff x="8441380" y="993571"/>
            <a:chExt cx="2767082" cy="407682"/>
          </a:xfrm>
        </p:grpSpPr>
        <p:sp>
          <p:nvSpPr>
            <p:cNvPr id="122" name="Google Shape;718;p22">
              <a:extLst>
                <a:ext uri="{FF2B5EF4-FFF2-40B4-BE49-F238E27FC236}">
                  <a16:creationId xmlns:a16="http://schemas.microsoft.com/office/drawing/2014/main" id="{09CCFE8E-CA5C-4EA3-ADD4-17C6D9C20CBE}"/>
                </a:ext>
              </a:extLst>
            </p:cNvPr>
            <p:cNvSpPr/>
            <p:nvPr/>
          </p:nvSpPr>
          <p:spPr>
            <a:xfrm>
              <a:off x="10586177" y="999280"/>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3" name="Google Shape;719;p22">
              <a:extLst>
                <a:ext uri="{FF2B5EF4-FFF2-40B4-BE49-F238E27FC236}">
                  <a16:creationId xmlns:a16="http://schemas.microsoft.com/office/drawing/2014/main" id="{395357FF-C494-4F5A-BC17-43D9D2B48AF7}"/>
                </a:ext>
              </a:extLst>
            </p:cNvPr>
            <p:cNvSpPr/>
            <p:nvPr/>
          </p:nvSpPr>
          <p:spPr>
            <a:xfrm>
              <a:off x="9448156" y="993571"/>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4" name="Google Shape;720;p22">
              <a:extLst>
                <a:ext uri="{FF2B5EF4-FFF2-40B4-BE49-F238E27FC236}">
                  <a16:creationId xmlns:a16="http://schemas.microsoft.com/office/drawing/2014/main" id="{3927D24C-3D9A-49E6-98C6-9726B7661B81}"/>
                </a:ext>
              </a:extLst>
            </p:cNvPr>
            <p:cNvSpPr/>
            <p:nvPr/>
          </p:nvSpPr>
          <p:spPr>
            <a:xfrm>
              <a:off x="8441380" y="1023519"/>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5" name="Google Shape;721;p22">
              <a:extLst>
                <a:ext uri="{FF2B5EF4-FFF2-40B4-BE49-F238E27FC236}">
                  <a16:creationId xmlns:a16="http://schemas.microsoft.com/office/drawing/2014/main" id="{3E514B59-F9C8-4C76-973B-1F2C3AB2226B}"/>
                </a:ext>
              </a:extLst>
            </p:cNvPr>
            <p:cNvSpPr txBox="1"/>
            <p:nvPr/>
          </p:nvSpPr>
          <p:spPr>
            <a:xfrm>
              <a:off x="8689540" y="1031145"/>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126" name="Google Shape;722;p22">
              <a:extLst>
                <a:ext uri="{FF2B5EF4-FFF2-40B4-BE49-F238E27FC236}">
                  <a16:creationId xmlns:a16="http://schemas.microsoft.com/office/drawing/2014/main" id="{0F88BD2B-0FA8-43BF-8E8B-04E1C76E136B}"/>
                </a:ext>
              </a:extLst>
            </p:cNvPr>
            <p:cNvSpPr txBox="1"/>
            <p:nvPr/>
          </p:nvSpPr>
          <p:spPr>
            <a:xfrm>
              <a:off x="10828819"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127" name="Google Shape;723;p22">
              <a:extLst>
                <a:ext uri="{FF2B5EF4-FFF2-40B4-BE49-F238E27FC236}">
                  <a16:creationId xmlns:a16="http://schemas.microsoft.com/office/drawing/2014/main" id="{67FB492E-3E2B-42BF-A310-0CE6E5448A0B}"/>
                </a:ext>
              </a:extLst>
            </p:cNvPr>
            <p:cNvSpPr txBox="1"/>
            <p:nvPr/>
          </p:nvSpPr>
          <p:spPr>
            <a:xfrm>
              <a:off x="9711145"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117" name="Google Shape;362;p7">
            <a:extLst>
              <a:ext uri="{FF2B5EF4-FFF2-40B4-BE49-F238E27FC236}">
                <a16:creationId xmlns:a16="http://schemas.microsoft.com/office/drawing/2014/main" id="{E2FD5C6C-CA12-4E89-9D17-227059EEB7D4}"/>
              </a:ext>
            </a:extLst>
          </p:cNvPr>
          <p:cNvSpPr txBox="1"/>
          <p:nvPr/>
        </p:nvSpPr>
        <p:spPr>
          <a:xfrm>
            <a:off x="8638464" y="182099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8: </a:t>
            </a:r>
          </a:p>
          <a:p>
            <a:pPr marL="0" marR="0" lvl="0" indent="0" algn="l" rtl="0">
              <a:lnSpc>
                <a:spcPct val="100000"/>
              </a:lnSpc>
              <a:spcBef>
                <a:spcPts val="0"/>
              </a:spcBef>
              <a:spcAft>
                <a:spcPts val="0"/>
              </a:spcAft>
              <a:buClr>
                <a:srgbClr val="202120"/>
              </a:buClr>
              <a:buSzPts val="900"/>
              <a:buFont typeface="PT Serif"/>
              <a:buNone/>
            </a:pPr>
            <a:r>
              <a:rPr lang="en-US" sz="900" b="1">
                <a:solidFill>
                  <a:srgbClr val="202120"/>
                </a:solidFill>
                <a:latin typeface="Source Sans Pro Semibold"/>
                <a:ea typeface="Source Sans Pro Semibold"/>
                <a:cs typeface="Source Sans Pro Semibold"/>
                <a:sym typeface="Source Sans Pro SemiBold"/>
              </a:rPr>
              <a:t>06/08</a:t>
            </a:r>
            <a:r>
              <a:rPr lang="en-US" sz="900" b="1" i="0" u="none" strike="noStrike" cap="none">
                <a:solidFill>
                  <a:srgbClr val="202120"/>
                </a:solidFill>
                <a:latin typeface="Source Sans Pro Semibold"/>
                <a:ea typeface="Source Sans Pro Semibold"/>
                <a:cs typeface="Source Sans Pro Semibold"/>
                <a:sym typeface="Source Sans Pro SemiBold"/>
              </a:rPr>
              <a:t> – 06/14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19" name="Google Shape;395;p7">
            <a:extLst>
              <a:ext uri="{FF2B5EF4-FFF2-40B4-BE49-F238E27FC236}">
                <a16:creationId xmlns:a16="http://schemas.microsoft.com/office/drawing/2014/main" id="{BE5967B3-C8EE-4DCD-9A67-1ED6C8099880}"/>
              </a:ext>
            </a:extLst>
          </p:cNvPr>
          <p:cNvCxnSpPr/>
          <p:nvPr/>
        </p:nvCxnSpPr>
        <p:spPr>
          <a:xfrm>
            <a:off x="8558813" y="1742197"/>
            <a:ext cx="0" cy="4345725"/>
          </a:xfrm>
          <a:prstGeom prst="straightConnector1">
            <a:avLst/>
          </a:prstGeom>
          <a:noFill/>
          <a:ln w="9525" cap="flat" cmpd="sng">
            <a:solidFill>
              <a:srgbClr val="C7C7C7"/>
            </a:solidFill>
            <a:prstDash val="dot"/>
            <a:round/>
            <a:headEnd type="none" w="sm" len="sm"/>
            <a:tailEnd type="none" w="sm" len="sm"/>
          </a:ln>
        </p:spPr>
      </p:cxnSp>
      <p:cxnSp>
        <p:nvCxnSpPr>
          <p:cNvPr id="120" name="Google Shape;422;p7">
            <a:extLst>
              <a:ext uri="{FF2B5EF4-FFF2-40B4-BE49-F238E27FC236}">
                <a16:creationId xmlns:a16="http://schemas.microsoft.com/office/drawing/2014/main" id="{55FA9FF7-4455-4B47-9023-FF6BDA918F8C}"/>
              </a:ext>
            </a:extLst>
          </p:cNvPr>
          <p:cNvCxnSpPr/>
          <p:nvPr/>
        </p:nvCxnSpPr>
        <p:spPr>
          <a:xfrm>
            <a:off x="7578842" y="1761770"/>
            <a:ext cx="1925293" cy="0"/>
          </a:xfrm>
          <a:prstGeom prst="straightConnector1">
            <a:avLst/>
          </a:prstGeom>
          <a:noFill/>
          <a:ln w="12700" cap="flat" cmpd="sng">
            <a:solidFill>
              <a:schemeClr val="dk1"/>
            </a:solidFill>
            <a:prstDash val="solid"/>
            <a:round/>
            <a:headEnd type="none" w="sm" len="sm"/>
            <a:tailEnd type="none" w="sm" len="sm"/>
          </a:ln>
        </p:spPr>
      </p:cxnSp>
      <p:cxnSp>
        <p:nvCxnSpPr>
          <p:cNvPr id="121" name="Google Shape;396;p7">
            <a:extLst>
              <a:ext uri="{FF2B5EF4-FFF2-40B4-BE49-F238E27FC236}">
                <a16:creationId xmlns:a16="http://schemas.microsoft.com/office/drawing/2014/main" id="{97E780CD-675F-4964-B3D4-48E0D2AE9F84}"/>
              </a:ext>
            </a:extLst>
          </p:cNvPr>
          <p:cNvCxnSpPr/>
          <p:nvPr/>
        </p:nvCxnSpPr>
        <p:spPr>
          <a:xfrm>
            <a:off x="11488426" y="1781373"/>
            <a:ext cx="0" cy="4345725"/>
          </a:xfrm>
          <a:prstGeom prst="straightConnector1">
            <a:avLst/>
          </a:prstGeom>
          <a:noFill/>
          <a:ln w="9525" cap="flat" cmpd="sng">
            <a:solidFill>
              <a:srgbClr val="7F7F7F"/>
            </a:solidFill>
            <a:prstDash val="solid"/>
            <a:round/>
            <a:headEnd type="none" w="sm" len="sm"/>
            <a:tailEnd type="none" w="sm" len="sm"/>
          </a:ln>
        </p:spPr>
      </p:cxnSp>
      <p:sp>
        <p:nvSpPr>
          <p:cNvPr id="128" name="Google Shape;369;p7">
            <a:extLst>
              <a:ext uri="{FF2B5EF4-FFF2-40B4-BE49-F238E27FC236}">
                <a16:creationId xmlns:a16="http://schemas.microsoft.com/office/drawing/2014/main" id="{C61FD168-ED42-4403-BA38-E257254F57EF}"/>
              </a:ext>
            </a:extLst>
          </p:cNvPr>
          <p:cNvSpPr txBox="1"/>
          <p:nvPr/>
        </p:nvSpPr>
        <p:spPr>
          <a:xfrm>
            <a:off x="9613506" y="1804119"/>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a:t>
            </a:r>
            <a:r>
              <a:rPr lang="en-US" sz="900" b="1">
                <a:solidFill>
                  <a:srgbClr val="202120"/>
                </a:solidFill>
                <a:latin typeface="Source Sans Pro Semibold"/>
                <a:ea typeface="Source Sans Pro Semibold"/>
                <a:cs typeface="Source Sans Pro Semibold"/>
                <a:sym typeface="Source Sans Pro SemiBold"/>
              </a:rPr>
              <a:t>9</a:t>
            </a:r>
            <a:r>
              <a:rPr lang="en-US" sz="900" b="1" i="0" u="none" strike="noStrike" cap="none">
                <a:solidFill>
                  <a:srgbClr val="202120"/>
                </a:solidFill>
                <a:latin typeface="Source Sans Pro Semibold"/>
                <a:ea typeface="Source Sans Pro Semibold"/>
                <a:cs typeface="Source Sans Pro Semibold"/>
                <a:sym typeface="Source Sans Pro SemiBold"/>
              </a:rPr>
              <a:t>: 06/15-06/21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129" name="Google Shape;370;p7">
            <a:extLst>
              <a:ext uri="{FF2B5EF4-FFF2-40B4-BE49-F238E27FC236}">
                <a16:creationId xmlns:a16="http://schemas.microsoft.com/office/drawing/2014/main" id="{679DDD97-7B33-4561-9F37-C9E486FFDBAF}"/>
              </a:ext>
            </a:extLst>
          </p:cNvPr>
          <p:cNvSpPr txBox="1"/>
          <p:nvPr/>
        </p:nvSpPr>
        <p:spPr>
          <a:xfrm>
            <a:off x="9539554" y="1552197"/>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a:t>
            </a:r>
            <a:r>
              <a:rPr lang="en-US" sz="900" b="1">
                <a:solidFill>
                  <a:srgbClr val="202120"/>
                </a:solidFill>
                <a:latin typeface="Source Sans Pro Semibold"/>
                <a:ea typeface="Source Sans Pro Semibold"/>
                <a:cs typeface="Source Sans Pro Semibold"/>
                <a:sym typeface="Source Sans Pro SemiBold"/>
              </a:rPr>
              <a:t>5</a:t>
            </a:r>
            <a:endParaRPr/>
          </a:p>
        </p:txBody>
      </p:sp>
      <p:cxnSp>
        <p:nvCxnSpPr>
          <p:cNvPr id="131" name="Google Shape;396;p7">
            <a:extLst>
              <a:ext uri="{FF2B5EF4-FFF2-40B4-BE49-F238E27FC236}">
                <a16:creationId xmlns:a16="http://schemas.microsoft.com/office/drawing/2014/main" id="{CA95AD8E-ED34-4D5B-96B5-8760CBB199C6}"/>
              </a:ext>
            </a:extLst>
          </p:cNvPr>
          <p:cNvCxnSpPr/>
          <p:nvPr/>
        </p:nvCxnSpPr>
        <p:spPr>
          <a:xfrm>
            <a:off x="11488175" y="1755109"/>
            <a:ext cx="0" cy="4345725"/>
          </a:xfrm>
          <a:prstGeom prst="straightConnector1">
            <a:avLst/>
          </a:prstGeom>
          <a:noFill/>
          <a:ln w="9525" cap="flat" cmpd="sng">
            <a:solidFill>
              <a:srgbClr val="7F7F7F"/>
            </a:solidFill>
            <a:prstDash val="solid"/>
            <a:round/>
            <a:headEnd type="none" w="sm" len="sm"/>
            <a:tailEnd type="none" w="sm" len="sm"/>
          </a:ln>
        </p:spPr>
      </p:cxnSp>
      <p:cxnSp>
        <p:nvCxnSpPr>
          <p:cNvPr id="135" name="Google Shape;423;p7">
            <a:extLst>
              <a:ext uri="{FF2B5EF4-FFF2-40B4-BE49-F238E27FC236}">
                <a16:creationId xmlns:a16="http://schemas.microsoft.com/office/drawing/2014/main" id="{07D150B9-41C8-4CFF-ACA8-4BE69CAF1760}"/>
              </a:ext>
            </a:extLst>
          </p:cNvPr>
          <p:cNvCxnSpPr>
            <a:cxnSpLocks/>
          </p:cNvCxnSpPr>
          <p:nvPr/>
        </p:nvCxnSpPr>
        <p:spPr>
          <a:xfrm flipV="1">
            <a:off x="9539554" y="1748592"/>
            <a:ext cx="1935415" cy="970"/>
          </a:xfrm>
          <a:prstGeom prst="straightConnector1">
            <a:avLst/>
          </a:prstGeom>
          <a:noFill/>
          <a:ln w="12700" cap="flat" cmpd="sng">
            <a:solidFill>
              <a:schemeClr val="dk1"/>
            </a:solidFill>
            <a:prstDash val="solid"/>
            <a:round/>
            <a:headEnd type="none" w="sm" len="sm"/>
            <a:tailEnd type="none" w="sm" len="sm"/>
          </a:ln>
        </p:spPr>
      </p:cxnSp>
      <p:sp>
        <p:nvSpPr>
          <p:cNvPr id="137" name="Google Shape;362;p7">
            <a:extLst>
              <a:ext uri="{FF2B5EF4-FFF2-40B4-BE49-F238E27FC236}">
                <a16:creationId xmlns:a16="http://schemas.microsoft.com/office/drawing/2014/main" id="{1301D16D-0233-425B-8533-705B8AA7A3FB}"/>
              </a:ext>
            </a:extLst>
          </p:cNvPr>
          <p:cNvSpPr txBox="1"/>
          <p:nvPr/>
        </p:nvSpPr>
        <p:spPr>
          <a:xfrm>
            <a:off x="10655998" y="180221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10: 06/22-06/28</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38" name="Google Shape;395;p7">
            <a:extLst>
              <a:ext uri="{FF2B5EF4-FFF2-40B4-BE49-F238E27FC236}">
                <a16:creationId xmlns:a16="http://schemas.microsoft.com/office/drawing/2014/main" id="{72CD5195-4FCE-4FC8-B037-A7E561D0D2AA}"/>
              </a:ext>
            </a:extLst>
          </p:cNvPr>
          <p:cNvCxnSpPr/>
          <p:nvPr/>
        </p:nvCxnSpPr>
        <p:spPr>
          <a:xfrm>
            <a:off x="10538391" y="1723391"/>
            <a:ext cx="0" cy="4345725"/>
          </a:xfrm>
          <a:prstGeom prst="straightConnector1">
            <a:avLst/>
          </a:prstGeom>
          <a:noFill/>
          <a:ln w="9525" cap="flat" cmpd="sng">
            <a:solidFill>
              <a:srgbClr val="C7C7C7"/>
            </a:solidFill>
            <a:prstDash val="dot"/>
            <a:round/>
            <a:headEnd type="none" w="sm" len="sm"/>
            <a:tailEnd type="none" w="sm" len="sm"/>
          </a:ln>
        </p:spPr>
      </p:cxnSp>
      <p:sp>
        <p:nvSpPr>
          <p:cNvPr id="94" name="Google Shape;695;p20">
            <a:extLst>
              <a:ext uri="{FF2B5EF4-FFF2-40B4-BE49-F238E27FC236}">
                <a16:creationId xmlns:a16="http://schemas.microsoft.com/office/drawing/2014/main" id="{E31314A6-B11D-4476-9803-2FB49A1BD625}"/>
              </a:ext>
            </a:extLst>
          </p:cNvPr>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rgbClr val="747C74"/>
              </a:buClr>
              <a:buSzPts val="1200"/>
            </a:pPr>
            <a:r>
              <a:rPr lang="en-US" sz="1200">
                <a:solidFill>
                  <a:srgbClr val="747C74"/>
                </a:solidFill>
                <a:latin typeface="Source Sans Pro"/>
                <a:ea typeface="Source Sans Pro"/>
                <a:cs typeface="Source Sans Pro"/>
                <a:sym typeface="Source Sans Pro"/>
              </a:rPr>
              <a:t>Preview of Sprint 7</a:t>
            </a:r>
            <a:endParaRPr sz="1800">
              <a:solidFill>
                <a:schemeClr val="dk1"/>
              </a:solidFill>
              <a:latin typeface="Calibri"/>
              <a:ea typeface="Calibri"/>
              <a:cs typeface="Calibri"/>
              <a:sym typeface="Calibri"/>
            </a:endParaRPr>
          </a:p>
        </p:txBody>
      </p:sp>
      <p:grpSp>
        <p:nvGrpSpPr>
          <p:cNvPr id="3" name="Google Shape;448;p7">
            <a:extLst>
              <a:ext uri="{FF2B5EF4-FFF2-40B4-BE49-F238E27FC236}">
                <a16:creationId xmlns:a16="http://schemas.microsoft.com/office/drawing/2014/main" id="{04B4B9EF-39BF-81F3-070D-703E1C6BC8C8}"/>
              </a:ext>
            </a:extLst>
          </p:cNvPr>
          <p:cNvGrpSpPr/>
          <p:nvPr/>
        </p:nvGrpSpPr>
        <p:grpSpPr>
          <a:xfrm>
            <a:off x="704826" y="1077415"/>
            <a:ext cx="1301794" cy="5057210"/>
            <a:chOff x="7088474" y="1392482"/>
            <a:chExt cx="1365250" cy="5258585"/>
          </a:xfrm>
        </p:grpSpPr>
        <p:cxnSp>
          <p:nvCxnSpPr>
            <p:cNvPr id="96" name="Google Shape;449;p7">
              <a:extLst>
                <a:ext uri="{FF2B5EF4-FFF2-40B4-BE49-F238E27FC236}">
                  <a16:creationId xmlns:a16="http://schemas.microsoft.com/office/drawing/2014/main" id="{448CA91B-8DA9-1C1C-AA1D-6DFE020531CC}"/>
                </a:ext>
              </a:extLst>
            </p:cNvPr>
            <p:cNvCxnSpPr/>
            <p:nvPr/>
          </p:nvCxnSpPr>
          <p:spPr>
            <a:xfrm>
              <a:off x="7743145" y="1775857"/>
              <a:ext cx="2173" cy="4875210"/>
            </a:xfrm>
            <a:prstGeom prst="straightConnector1">
              <a:avLst/>
            </a:prstGeom>
            <a:noFill/>
            <a:ln w="12700" cap="flat" cmpd="sng">
              <a:solidFill>
                <a:srgbClr val="A1AEBF"/>
              </a:solidFill>
              <a:prstDash val="solid"/>
              <a:round/>
              <a:headEnd type="none" w="sm" len="sm"/>
              <a:tailEnd type="none" w="sm" len="sm"/>
            </a:ln>
          </p:spPr>
        </p:cxnSp>
        <p:grpSp>
          <p:nvGrpSpPr>
            <p:cNvPr id="97" name="Google Shape;450;p7">
              <a:extLst>
                <a:ext uri="{FF2B5EF4-FFF2-40B4-BE49-F238E27FC236}">
                  <a16:creationId xmlns:a16="http://schemas.microsoft.com/office/drawing/2014/main" id="{D9C2C79E-3DA2-A547-A6C1-A2A48BA151D4}"/>
                </a:ext>
              </a:extLst>
            </p:cNvPr>
            <p:cNvGrpSpPr/>
            <p:nvPr/>
          </p:nvGrpSpPr>
          <p:grpSpPr>
            <a:xfrm>
              <a:off x="7088474" y="1392482"/>
              <a:ext cx="1365250" cy="404102"/>
              <a:chOff x="7209124" y="1424232"/>
              <a:chExt cx="1365250" cy="404102"/>
            </a:xfrm>
          </p:grpSpPr>
          <p:sp>
            <p:nvSpPr>
              <p:cNvPr id="98" name="Google Shape;451;p7">
                <a:extLst>
                  <a:ext uri="{FF2B5EF4-FFF2-40B4-BE49-F238E27FC236}">
                    <a16:creationId xmlns:a16="http://schemas.microsoft.com/office/drawing/2014/main" id="{3A23AAE2-4269-C3E7-E699-BA0249A4E5CE}"/>
                  </a:ext>
                </a:extLst>
              </p:cNvPr>
              <p:cNvSpPr/>
              <p:nvPr/>
            </p:nvSpPr>
            <p:spPr>
              <a:xfrm>
                <a:off x="7209124" y="1424232"/>
                <a:ext cx="1365250" cy="344167"/>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99" name="Google Shape;452;p7">
                <a:extLst>
                  <a:ext uri="{FF2B5EF4-FFF2-40B4-BE49-F238E27FC236}">
                    <a16:creationId xmlns:a16="http://schemas.microsoft.com/office/drawing/2014/main" id="{E30D416F-7947-2763-0E54-B1F9E0F67A72}"/>
                  </a:ext>
                </a:extLst>
              </p:cNvPr>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103" name="Google Shape;401;p7">
            <a:extLst>
              <a:ext uri="{FF2B5EF4-FFF2-40B4-BE49-F238E27FC236}">
                <a16:creationId xmlns:a16="http://schemas.microsoft.com/office/drawing/2014/main" id="{BBD84C33-E4EA-5234-5A58-46F795902624}"/>
              </a:ext>
            </a:extLst>
          </p:cNvPr>
          <p:cNvSpPr/>
          <p:nvPr/>
        </p:nvSpPr>
        <p:spPr>
          <a:xfrm>
            <a:off x="1418433" y="2356224"/>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850">
                <a:solidFill>
                  <a:srgbClr val="FDFFFD"/>
                </a:solidFill>
                <a:latin typeface="Source Sans Pro"/>
                <a:ea typeface="Source Sans Pro"/>
                <a:cs typeface="Source Sans Pro"/>
                <a:sym typeface="Source Sans Pro"/>
              </a:rPr>
              <a:t>1095-B: Legal Review</a:t>
            </a:r>
            <a:endParaRPr sz="850" b="0" i="0" u="none" strike="noStrike" cap="none">
              <a:solidFill>
                <a:srgbClr val="000000"/>
              </a:solidFill>
              <a:latin typeface="Source Sans Pro"/>
              <a:ea typeface="Source Sans Pro"/>
              <a:cs typeface="Source Sans Pro"/>
              <a:sym typeface="Source Sans Pro"/>
            </a:endParaRPr>
          </a:p>
        </p:txBody>
      </p:sp>
      <p:sp>
        <p:nvSpPr>
          <p:cNvPr id="107" name="Google Shape;413;p7">
            <a:extLst>
              <a:ext uri="{FF2B5EF4-FFF2-40B4-BE49-F238E27FC236}">
                <a16:creationId xmlns:a16="http://schemas.microsoft.com/office/drawing/2014/main" id="{0A60379C-4FFF-CD73-6CB8-5995C06FE3FB}"/>
              </a:ext>
            </a:extLst>
          </p:cNvPr>
          <p:cNvSpPr/>
          <p:nvPr/>
        </p:nvSpPr>
        <p:spPr>
          <a:xfrm>
            <a:off x="3492713" y="4120708"/>
            <a:ext cx="2044670"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rgbClr val="FDFFFD"/>
                </a:solidFill>
                <a:latin typeface="Source Sans Pro"/>
                <a:ea typeface="Source Sans Pro"/>
                <a:sym typeface="Source Sans Pro"/>
              </a:rPr>
              <a:t>HH: Current State Journey Map</a:t>
            </a:r>
            <a:endParaRPr lang="en-US" sz="850">
              <a:solidFill>
                <a:srgbClr val="FDFFFD"/>
              </a:solidFill>
              <a:latin typeface="Source Sans Pro"/>
              <a:ea typeface="Source Sans Pro"/>
            </a:endParaRPr>
          </a:p>
        </p:txBody>
      </p:sp>
      <p:sp>
        <p:nvSpPr>
          <p:cNvPr id="108" name="Google Shape;401;p7">
            <a:extLst>
              <a:ext uri="{FF2B5EF4-FFF2-40B4-BE49-F238E27FC236}">
                <a16:creationId xmlns:a16="http://schemas.microsoft.com/office/drawing/2014/main" id="{AF5F9446-B049-9C9E-BC73-D65B274FF91F}"/>
              </a:ext>
            </a:extLst>
          </p:cNvPr>
          <p:cNvSpPr/>
          <p:nvPr/>
        </p:nvSpPr>
        <p:spPr>
          <a:xfrm>
            <a:off x="5603171" y="3088589"/>
            <a:ext cx="966745" cy="22360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850" b="0" i="0" u="none" strike="noStrike" cap="none">
                <a:solidFill>
                  <a:srgbClr val="FDFFFD"/>
                </a:solidFill>
                <a:latin typeface="Source Sans Pro"/>
                <a:ea typeface="Source Sans Pro"/>
                <a:cs typeface="Source Sans Pro"/>
                <a:sym typeface="Source Sans Pro"/>
              </a:rPr>
              <a:t>HH: Roadmap</a:t>
            </a:r>
            <a:endParaRPr lang="en-US" sz="850" b="0" i="0" u="none" strike="noStrike" cap="none">
              <a:solidFill>
                <a:srgbClr val="FDFFFD"/>
              </a:solidFill>
              <a:latin typeface="Source Sans Pro"/>
              <a:ea typeface="Source Sans Pro"/>
              <a:cs typeface="Source Sans Pro"/>
            </a:endParaRPr>
          </a:p>
        </p:txBody>
      </p:sp>
      <p:sp>
        <p:nvSpPr>
          <p:cNvPr id="109" name="Google Shape;413;p7">
            <a:extLst>
              <a:ext uri="{FF2B5EF4-FFF2-40B4-BE49-F238E27FC236}">
                <a16:creationId xmlns:a16="http://schemas.microsoft.com/office/drawing/2014/main" id="{6E292932-316D-6000-7BD6-52E1C382C2BC}"/>
              </a:ext>
            </a:extLst>
          </p:cNvPr>
          <p:cNvSpPr/>
          <p:nvPr/>
        </p:nvSpPr>
        <p:spPr>
          <a:xfrm>
            <a:off x="3493370" y="3804974"/>
            <a:ext cx="1982645"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rgbClr val="FDFFFD"/>
                </a:solidFill>
                <a:latin typeface="Source Sans Pro"/>
                <a:ea typeface="Source Sans Pro"/>
                <a:sym typeface="Source Sans Pro"/>
              </a:rPr>
              <a:t>HH: Discovery</a:t>
            </a:r>
            <a:endParaRPr lang="en-US"/>
          </a:p>
        </p:txBody>
      </p:sp>
      <p:sp>
        <p:nvSpPr>
          <p:cNvPr id="111" name="Google Shape;401;p7">
            <a:extLst>
              <a:ext uri="{FF2B5EF4-FFF2-40B4-BE49-F238E27FC236}">
                <a16:creationId xmlns:a16="http://schemas.microsoft.com/office/drawing/2014/main" id="{9D2DDA46-8745-4572-B8C9-CF87AF968C8D}"/>
              </a:ext>
            </a:extLst>
          </p:cNvPr>
          <p:cNvSpPr/>
          <p:nvPr/>
        </p:nvSpPr>
        <p:spPr>
          <a:xfrm>
            <a:off x="1425665" y="2736290"/>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850">
                <a:solidFill>
                  <a:srgbClr val="FDFFFD"/>
                </a:solidFill>
                <a:latin typeface="Source Sans Pro"/>
                <a:ea typeface="Source Sans Pro"/>
                <a:cs typeface="Source Sans Pro"/>
                <a:sym typeface="Source Sans Pro"/>
              </a:rPr>
              <a:t>1095-B: Opt-in follow up</a:t>
            </a:r>
            <a:endParaRPr sz="850" b="0" i="0" u="none" strike="noStrike" cap="none">
              <a:solidFill>
                <a:srgbClr val="000000"/>
              </a:solidFill>
              <a:latin typeface="Source Sans Pro"/>
              <a:ea typeface="Source Sans Pro"/>
              <a:cs typeface="Source Sans Pro"/>
              <a:sym typeface="Source Sans Pro"/>
            </a:endParaRPr>
          </a:p>
        </p:txBody>
      </p:sp>
      <p:cxnSp>
        <p:nvCxnSpPr>
          <p:cNvPr id="112" name="Google Shape;396;p7">
            <a:extLst>
              <a:ext uri="{FF2B5EF4-FFF2-40B4-BE49-F238E27FC236}">
                <a16:creationId xmlns:a16="http://schemas.microsoft.com/office/drawing/2014/main" id="{F2B3F21D-5CBA-4B07-8EE6-FADEDE04A399}"/>
              </a:ext>
            </a:extLst>
          </p:cNvPr>
          <p:cNvCxnSpPr/>
          <p:nvPr/>
        </p:nvCxnSpPr>
        <p:spPr>
          <a:xfrm>
            <a:off x="9525177" y="1770654"/>
            <a:ext cx="0" cy="4345725"/>
          </a:xfrm>
          <a:prstGeom prst="straightConnector1">
            <a:avLst/>
          </a:prstGeom>
          <a:noFill/>
          <a:ln w="9525" cap="flat" cmpd="sng">
            <a:solidFill>
              <a:srgbClr val="7F7F7F"/>
            </a:solidFill>
            <a:prstDash val="solid"/>
            <a:round/>
            <a:headEnd type="none" w="sm" len="sm"/>
            <a:tailEnd type="none" w="sm" len="sm"/>
          </a:ln>
        </p:spPr>
      </p:cxnSp>
      <p:sp>
        <p:nvSpPr>
          <p:cNvPr id="113" name="Google Shape;401;p7">
            <a:extLst>
              <a:ext uri="{FF2B5EF4-FFF2-40B4-BE49-F238E27FC236}">
                <a16:creationId xmlns:a16="http://schemas.microsoft.com/office/drawing/2014/main" id="{CC2DB4A4-D1A4-4ECC-A335-5C5A972151B6}"/>
              </a:ext>
            </a:extLst>
          </p:cNvPr>
          <p:cNvSpPr/>
          <p:nvPr/>
        </p:nvSpPr>
        <p:spPr>
          <a:xfrm>
            <a:off x="1416594" y="2913429"/>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850">
                <a:solidFill>
                  <a:srgbClr val="FDFFFD"/>
                </a:solidFill>
                <a:latin typeface="Source Sans Pro"/>
                <a:ea typeface="Source Sans Pro"/>
                <a:cs typeface="Source Sans Pro"/>
                <a:sym typeface="Source Sans Pro"/>
              </a:rPr>
              <a:t>1095-B: Spanish translation docs</a:t>
            </a:r>
            <a:endParaRPr sz="850" b="0" i="0" u="none" strike="noStrike" cap="none">
              <a:solidFill>
                <a:srgbClr val="000000"/>
              </a:solidFill>
              <a:latin typeface="Source Sans Pro"/>
              <a:ea typeface="Source Sans Pro"/>
              <a:cs typeface="Source Sans Pro"/>
              <a:sym typeface="Source Sans Pro"/>
            </a:endParaRPr>
          </a:p>
        </p:txBody>
      </p:sp>
      <p:sp>
        <p:nvSpPr>
          <p:cNvPr id="114" name="Google Shape;399;p7">
            <a:extLst>
              <a:ext uri="{FF2B5EF4-FFF2-40B4-BE49-F238E27FC236}">
                <a16:creationId xmlns:a16="http://schemas.microsoft.com/office/drawing/2014/main" id="{9BAFEB20-7FDA-4A6F-923F-4576E8A156F8}"/>
              </a:ext>
            </a:extLst>
          </p:cNvPr>
          <p:cNvSpPr/>
          <p:nvPr/>
        </p:nvSpPr>
        <p:spPr>
          <a:xfrm>
            <a:off x="1707912" y="3108433"/>
            <a:ext cx="658086" cy="220867"/>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00" b="0" i="0" u="none" strike="noStrike" cap="none">
                <a:solidFill>
                  <a:srgbClr val="FDFFFD"/>
                </a:solidFill>
                <a:latin typeface="Source Sans Pro"/>
                <a:ea typeface="Source Sans Pro"/>
                <a:cs typeface="Source Sans Pro"/>
                <a:sym typeface="Source Sans Pro"/>
              </a:rPr>
              <a:t>HH: Charter</a:t>
            </a:r>
            <a:endParaRPr sz="800" b="0" i="0" u="none" strike="noStrike" cap="none">
              <a:solidFill>
                <a:srgbClr val="000000"/>
              </a:solidFill>
              <a:latin typeface="Source Sans Pro"/>
              <a:ea typeface="Source Sans Pro"/>
              <a:cs typeface="Source Sans Pro"/>
              <a:sym typeface="Source Sans Pro"/>
            </a:endParaRPr>
          </a:p>
        </p:txBody>
      </p:sp>
      <p:sp>
        <p:nvSpPr>
          <p:cNvPr id="115" name="Google Shape;443;p7">
            <a:extLst>
              <a:ext uri="{FF2B5EF4-FFF2-40B4-BE49-F238E27FC236}">
                <a16:creationId xmlns:a16="http://schemas.microsoft.com/office/drawing/2014/main" id="{D6688165-3D4C-416E-BF20-428388E759C8}"/>
              </a:ext>
            </a:extLst>
          </p:cNvPr>
          <p:cNvSpPr/>
          <p:nvPr/>
        </p:nvSpPr>
        <p:spPr>
          <a:xfrm>
            <a:off x="9572027" y="5246333"/>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116" name="Google Shape;442;p7">
            <a:extLst>
              <a:ext uri="{FF2B5EF4-FFF2-40B4-BE49-F238E27FC236}">
                <a16:creationId xmlns:a16="http://schemas.microsoft.com/office/drawing/2014/main" id="{3342AB89-77DB-478C-BB6B-4C8F826EE789}"/>
              </a:ext>
            </a:extLst>
          </p:cNvPr>
          <p:cNvSpPr txBox="1"/>
          <p:nvPr/>
        </p:nvSpPr>
        <p:spPr>
          <a:xfrm>
            <a:off x="9571454" y="5501547"/>
            <a:ext cx="87113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130" name="Google Shape;413;p7">
            <a:extLst>
              <a:ext uri="{FF2B5EF4-FFF2-40B4-BE49-F238E27FC236}">
                <a16:creationId xmlns:a16="http://schemas.microsoft.com/office/drawing/2014/main" id="{3A408431-59C3-4E26-8D2D-F4E5148E9631}"/>
              </a:ext>
            </a:extLst>
          </p:cNvPr>
          <p:cNvSpPr/>
          <p:nvPr/>
        </p:nvSpPr>
        <p:spPr>
          <a:xfrm>
            <a:off x="5616380" y="4472663"/>
            <a:ext cx="1882328" cy="286191"/>
          </a:xfrm>
          <a:prstGeom prst="rect">
            <a:avLst/>
          </a:prstGeom>
          <a:solidFill>
            <a:schemeClr val="accent6">
              <a:lumMod val="90000"/>
            </a:schemeClr>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chemeClr val="accent1"/>
                </a:solidFill>
                <a:latin typeface="Source Sans Pro"/>
                <a:ea typeface="Source Sans Pro"/>
                <a:sym typeface="Source Sans Pro"/>
              </a:rPr>
              <a:t>HH: Stakeholder Interviews</a:t>
            </a:r>
            <a:endParaRPr lang="en-US">
              <a:solidFill>
                <a:schemeClr val="accent1"/>
              </a:solidFill>
            </a:endParaRPr>
          </a:p>
        </p:txBody>
      </p:sp>
      <p:sp>
        <p:nvSpPr>
          <p:cNvPr id="132" name="Google Shape;413;p7">
            <a:extLst>
              <a:ext uri="{FF2B5EF4-FFF2-40B4-BE49-F238E27FC236}">
                <a16:creationId xmlns:a16="http://schemas.microsoft.com/office/drawing/2014/main" id="{36F62208-7AC6-41E2-B48B-68A3196D5EC3}"/>
              </a:ext>
            </a:extLst>
          </p:cNvPr>
          <p:cNvSpPr/>
          <p:nvPr/>
        </p:nvSpPr>
        <p:spPr>
          <a:xfrm>
            <a:off x="5603827" y="3813140"/>
            <a:ext cx="1903481"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850">
                <a:solidFill>
                  <a:srgbClr val="FDFFFD"/>
                </a:solidFill>
                <a:latin typeface="Source Sans Pro"/>
                <a:ea typeface="Source Sans Pro"/>
                <a:sym typeface="Source Sans Pro"/>
              </a:rPr>
              <a:t>HH: Stakeholder Interviews</a:t>
            </a:r>
            <a:endParaRPr lang="en-US"/>
          </a:p>
        </p:txBody>
      </p:sp>
    </p:spTree>
    <p:extLst>
      <p:ext uri="{BB962C8B-B14F-4D97-AF65-F5344CB8AC3E}">
        <p14:creationId xmlns:p14="http://schemas.microsoft.com/office/powerpoint/2010/main" val="108984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1"/>
        <p:cNvGrpSpPr/>
        <p:nvPr/>
      </p:nvGrpSpPr>
      <p:grpSpPr>
        <a:xfrm>
          <a:off x="0" y="0"/>
          <a:ext cx="0" cy="0"/>
          <a:chOff x="0" y="0"/>
          <a:chExt cx="0" cy="0"/>
        </a:xfrm>
      </p:grpSpPr>
      <p:sp>
        <p:nvSpPr>
          <p:cNvPr id="60" name="Google Shape;312;p4">
            <a:extLst>
              <a:ext uri="{FF2B5EF4-FFF2-40B4-BE49-F238E27FC236}">
                <a16:creationId xmlns:a16="http://schemas.microsoft.com/office/drawing/2014/main" id="{95952E1E-7F78-EB4E-C8DB-6C613AD4FCEC}"/>
              </a:ext>
            </a:extLst>
          </p:cNvPr>
          <p:cNvSpPr txBox="1"/>
          <p:nvPr/>
        </p:nvSpPr>
        <p:spPr>
          <a:xfrm>
            <a:off x="7256193" y="5211973"/>
            <a:ext cx="4686435" cy="430847"/>
          </a:xfrm>
          <a:prstGeom prst="rect">
            <a:avLst/>
          </a:prstGeom>
          <a:solidFill>
            <a:schemeClr val="accent6"/>
          </a:solidFill>
          <a:ln>
            <a:noFill/>
          </a:ln>
        </p:spPr>
        <p:txBody>
          <a:bodyPr spcFirstLastPara="1" wrap="square" lIns="121900" tIns="121900" rIns="121900" bIns="121900" anchor="t" anchorCtr="0">
            <a:spAutoFit/>
          </a:bodyPr>
          <a:lstStyle/>
          <a:p>
            <a:r>
              <a:rPr lang="en-US" sz="1200" b="1">
                <a:solidFill>
                  <a:schemeClr val="dk2"/>
                </a:solidFill>
                <a:latin typeface="Source Sans Pro"/>
                <a:ea typeface="Source Sans Pro"/>
                <a:sym typeface="Source Sans Pro"/>
              </a:rPr>
              <a:t>Health Hub</a:t>
            </a:r>
            <a:endParaRPr lang="en-US"/>
          </a:p>
        </p:txBody>
      </p:sp>
      <p:sp>
        <p:nvSpPr>
          <p:cNvPr id="262" name="Google Shape;262;p4"/>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CEDAR TO1 Overview</a:t>
            </a:r>
            <a:endParaRPr/>
          </a:p>
        </p:txBody>
      </p:sp>
      <p:sp>
        <p:nvSpPr>
          <p:cNvPr id="263" name="Google Shape;263;p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4</a:t>
            </a:fld>
            <a:endParaRPr>
              <a:latin typeface="Source Sans Pro"/>
              <a:ea typeface="Source Sans Pro"/>
              <a:cs typeface="Source Sans Pro"/>
              <a:sym typeface="Source Sans Pro"/>
            </a:endParaRPr>
          </a:p>
        </p:txBody>
      </p:sp>
      <p:sp>
        <p:nvSpPr>
          <p:cNvPr id="264" name="Google Shape;264;p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sp>
        <p:nvSpPr>
          <p:cNvPr id="265" name="Google Shape;265;p4"/>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cxnSp>
        <p:nvCxnSpPr>
          <p:cNvPr id="266" name="Google Shape;266;p4"/>
          <p:cNvCxnSpPr>
            <a:cxnSpLocks/>
          </p:cNvCxnSpPr>
          <p:nvPr/>
        </p:nvCxnSpPr>
        <p:spPr>
          <a:xfrm>
            <a:off x="809439" y="1918813"/>
            <a:ext cx="3178432" cy="11963"/>
          </a:xfrm>
          <a:prstGeom prst="straightConnector1">
            <a:avLst/>
          </a:prstGeom>
          <a:noFill/>
          <a:ln w="9525" cap="flat" cmpd="sng">
            <a:solidFill>
              <a:srgbClr val="232B34"/>
            </a:solidFill>
            <a:prstDash val="solid"/>
            <a:round/>
            <a:headEnd type="none" w="sm" len="sm"/>
            <a:tailEnd type="none" w="sm" len="sm"/>
          </a:ln>
        </p:spPr>
      </p:cxnSp>
      <p:cxnSp>
        <p:nvCxnSpPr>
          <p:cNvPr id="267" name="Google Shape;267;p4"/>
          <p:cNvCxnSpPr>
            <a:cxnSpLocks/>
          </p:cNvCxnSpPr>
          <p:nvPr/>
        </p:nvCxnSpPr>
        <p:spPr>
          <a:xfrm flipV="1">
            <a:off x="4128105" y="1925163"/>
            <a:ext cx="7087170" cy="32"/>
          </a:xfrm>
          <a:prstGeom prst="straightConnector1">
            <a:avLst/>
          </a:prstGeom>
          <a:noFill/>
          <a:ln w="9525" cap="flat" cmpd="sng">
            <a:solidFill>
              <a:srgbClr val="232B34"/>
            </a:solidFill>
            <a:prstDash val="solid"/>
            <a:round/>
            <a:headEnd type="none" w="sm" len="sm"/>
            <a:tailEnd type="none" w="sm" len="sm"/>
          </a:ln>
        </p:spPr>
      </p:cxnSp>
      <p:sp>
        <p:nvSpPr>
          <p:cNvPr id="268" name="Google Shape;268;p4"/>
          <p:cNvSpPr txBox="1"/>
          <p:nvPr/>
        </p:nvSpPr>
        <p:spPr>
          <a:xfrm>
            <a:off x="81336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0</a:t>
            </a:r>
            <a:endParaRPr sz="1200" b="0" i="0" u="none" strike="noStrike" cap="none">
              <a:solidFill>
                <a:schemeClr val="dk2"/>
              </a:solidFill>
              <a:latin typeface="Source Sans Pro"/>
              <a:ea typeface="Source Sans Pro"/>
              <a:cs typeface="Source Sans Pro"/>
              <a:sym typeface="Source Sans Pro"/>
            </a:endParaRPr>
          </a:p>
        </p:txBody>
      </p:sp>
      <p:sp>
        <p:nvSpPr>
          <p:cNvPr id="269" name="Google Shape;269;p4"/>
          <p:cNvSpPr txBox="1"/>
          <p:nvPr/>
        </p:nvSpPr>
        <p:spPr>
          <a:xfrm>
            <a:off x="1215777"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a:t>
            </a:r>
            <a:endParaRPr sz="1200" b="0" i="0" u="none" strike="noStrike" cap="none">
              <a:solidFill>
                <a:schemeClr val="dk2"/>
              </a:solidFill>
              <a:latin typeface="Source Sans Pro"/>
              <a:ea typeface="Source Sans Pro"/>
              <a:cs typeface="Source Sans Pro"/>
              <a:sym typeface="Source Sans Pro"/>
            </a:endParaRPr>
          </a:p>
        </p:txBody>
      </p:sp>
      <p:sp>
        <p:nvSpPr>
          <p:cNvPr id="270" name="Google Shape;270;p4"/>
          <p:cNvSpPr txBox="1"/>
          <p:nvPr/>
        </p:nvSpPr>
        <p:spPr>
          <a:xfrm>
            <a:off x="1618194"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a:t>
            </a:r>
            <a:endParaRPr sz="1200" b="0" i="0" u="none" strike="noStrike" cap="none">
              <a:solidFill>
                <a:schemeClr val="dk2"/>
              </a:solidFill>
              <a:latin typeface="Source Sans Pro"/>
              <a:ea typeface="Source Sans Pro"/>
              <a:cs typeface="Source Sans Pro"/>
              <a:sym typeface="Source Sans Pro"/>
            </a:endParaRPr>
          </a:p>
        </p:txBody>
      </p:sp>
      <p:sp>
        <p:nvSpPr>
          <p:cNvPr id="271" name="Google Shape;271;p4"/>
          <p:cNvSpPr txBox="1"/>
          <p:nvPr/>
        </p:nvSpPr>
        <p:spPr>
          <a:xfrm>
            <a:off x="2020611"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3</a:t>
            </a:r>
            <a:endParaRPr sz="1200" b="0" i="0" u="none" strike="noStrike" cap="none">
              <a:solidFill>
                <a:schemeClr val="dk2"/>
              </a:solidFill>
              <a:latin typeface="Source Sans Pro"/>
              <a:ea typeface="Source Sans Pro"/>
              <a:cs typeface="Source Sans Pro"/>
              <a:sym typeface="Source Sans Pro"/>
            </a:endParaRPr>
          </a:p>
        </p:txBody>
      </p:sp>
      <p:sp>
        <p:nvSpPr>
          <p:cNvPr id="272" name="Google Shape;272;p4"/>
          <p:cNvSpPr txBox="1"/>
          <p:nvPr/>
        </p:nvSpPr>
        <p:spPr>
          <a:xfrm>
            <a:off x="2423028"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4</a:t>
            </a:r>
            <a:endParaRPr sz="1200" b="0" i="0" u="none" strike="noStrike" cap="none">
              <a:solidFill>
                <a:schemeClr val="dk2"/>
              </a:solidFill>
              <a:latin typeface="Source Sans Pro"/>
              <a:ea typeface="Source Sans Pro"/>
              <a:cs typeface="Source Sans Pro"/>
              <a:sym typeface="Source Sans Pro"/>
            </a:endParaRPr>
          </a:p>
        </p:txBody>
      </p:sp>
      <p:sp>
        <p:nvSpPr>
          <p:cNvPr id="273" name="Google Shape;273;p4"/>
          <p:cNvSpPr txBox="1"/>
          <p:nvPr/>
        </p:nvSpPr>
        <p:spPr>
          <a:xfrm>
            <a:off x="2825445"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5</a:t>
            </a:r>
            <a:endParaRPr sz="1200" b="0" i="0" u="none" strike="noStrike" cap="none">
              <a:solidFill>
                <a:schemeClr val="dk2"/>
              </a:solidFill>
              <a:latin typeface="Source Sans Pro"/>
              <a:ea typeface="Source Sans Pro"/>
              <a:cs typeface="Source Sans Pro"/>
              <a:sym typeface="Source Sans Pro"/>
            </a:endParaRPr>
          </a:p>
        </p:txBody>
      </p:sp>
      <p:sp>
        <p:nvSpPr>
          <p:cNvPr id="274" name="Google Shape;274;p4"/>
          <p:cNvSpPr txBox="1"/>
          <p:nvPr/>
        </p:nvSpPr>
        <p:spPr>
          <a:xfrm>
            <a:off x="3227862"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6</a:t>
            </a:r>
            <a:endParaRPr sz="1200" b="0" i="0" u="none" strike="noStrike" cap="none">
              <a:solidFill>
                <a:schemeClr val="dk2"/>
              </a:solidFill>
              <a:latin typeface="Source Sans Pro"/>
              <a:ea typeface="Source Sans Pro"/>
              <a:cs typeface="Source Sans Pro"/>
              <a:sym typeface="Source Sans Pro"/>
            </a:endParaRPr>
          </a:p>
        </p:txBody>
      </p:sp>
      <p:sp>
        <p:nvSpPr>
          <p:cNvPr id="275" name="Google Shape;275;p4"/>
          <p:cNvSpPr txBox="1"/>
          <p:nvPr/>
        </p:nvSpPr>
        <p:spPr>
          <a:xfrm>
            <a:off x="3630279"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7</a:t>
            </a:r>
            <a:endParaRPr sz="1200" b="0" i="0" u="none" strike="noStrike" cap="none">
              <a:solidFill>
                <a:schemeClr val="dk2"/>
              </a:solidFill>
              <a:latin typeface="Source Sans Pro"/>
              <a:ea typeface="Source Sans Pro"/>
              <a:cs typeface="Source Sans Pro"/>
              <a:sym typeface="Source Sans Pro"/>
            </a:endParaRPr>
          </a:p>
        </p:txBody>
      </p:sp>
      <p:sp>
        <p:nvSpPr>
          <p:cNvPr id="276" name="Google Shape;276;p4"/>
          <p:cNvSpPr txBox="1"/>
          <p:nvPr/>
        </p:nvSpPr>
        <p:spPr>
          <a:xfrm>
            <a:off x="811007" y="2735171"/>
            <a:ext cx="709686"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Sep</a:t>
            </a:r>
            <a:endParaRPr sz="1200" b="0" i="0" u="none" strike="noStrike" cap="none">
              <a:solidFill>
                <a:schemeClr val="lt1"/>
              </a:solidFill>
              <a:latin typeface="Source Sans Pro"/>
              <a:ea typeface="Source Sans Pro"/>
              <a:cs typeface="Source Sans Pro"/>
              <a:sym typeface="Source Sans Pro"/>
            </a:endParaRPr>
          </a:p>
        </p:txBody>
      </p:sp>
      <p:sp>
        <p:nvSpPr>
          <p:cNvPr id="277" name="Google Shape;277;p4"/>
          <p:cNvSpPr txBox="1"/>
          <p:nvPr/>
        </p:nvSpPr>
        <p:spPr>
          <a:xfrm>
            <a:off x="1548228" y="2735061"/>
            <a:ext cx="95056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Oct</a:t>
            </a:r>
            <a:endParaRPr sz="1200" b="0" i="0" u="none" strike="noStrike" cap="none">
              <a:solidFill>
                <a:schemeClr val="lt1"/>
              </a:solidFill>
              <a:latin typeface="Source Sans Pro"/>
              <a:ea typeface="Source Sans Pro"/>
              <a:cs typeface="Source Sans Pro"/>
              <a:sym typeface="Source Sans Pro"/>
            </a:endParaRPr>
          </a:p>
        </p:txBody>
      </p:sp>
      <p:sp>
        <p:nvSpPr>
          <p:cNvPr id="278" name="Google Shape;278;p4"/>
          <p:cNvSpPr txBox="1"/>
          <p:nvPr/>
        </p:nvSpPr>
        <p:spPr>
          <a:xfrm>
            <a:off x="2526328" y="2735061"/>
            <a:ext cx="67423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Nov</a:t>
            </a:r>
            <a:endParaRPr sz="1200" b="0" i="0" u="none" strike="noStrike" cap="none">
              <a:solidFill>
                <a:schemeClr val="lt1"/>
              </a:solidFill>
              <a:latin typeface="Source Sans Pro"/>
              <a:ea typeface="Source Sans Pro"/>
              <a:cs typeface="Source Sans Pro"/>
              <a:sym typeface="Source Sans Pro"/>
            </a:endParaRPr>
          </a:p>
        </p:txBody>
      </p:sp>
      <p:sp>
        <p:nvSpPr>
          <p:cNvPr id="279" name="Google Shape;279;p4"/>
          <p:cNvSpPr txBox="1"/>
          <p:nvPr/>
        </p:nvSpPr>
        <p:spPr>
          <a:xfrm>
            <a:off x="3228097" y="2735061"/>
            <a:ext cx="87247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Dec</a:t>
            </a:r>
            <a:endParaRPr sz="1200" b="0" i="0" u="none" strike="noStrike" cap="none">
              <a:solidFill>
                <a:schemeClr val="lt1"/>
              </a:solidFill>
              <a:latin typeface="Source Sans Pro"/>
              <a:ea typeface="Source Sans Pro"/>
              <a:cs typeface="Source Sans Pro"/>
              <a:sym typeface="Source Sans Pro"/>
            </a:endParaRPr>
          </a:p>
        </p:txBody>
      </p:sp>
      <p:sp>
        <p:nvSpPr>
          <p:cNvPr id="280" name="Google Shape;280;p4"/>
          <p:cNvSpPr txBox="1"/>
          <p:nvPr/>
        </p:nvSpPr>
        <p:spPr>
          <a:xfrm>
            <a:off x="4032696"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8</a:t>
            </a:r>
            <a:endParaRPr sz="1200" b="0" i="0" u="none" strike="noStrike" cap="none">
              <a:solidFill>
                <a:schemeClr val="dk2"/>
              </a:solidFill>
              <a:latin typeface="Source Sans Pro"/>
              <a:ea typeface="Source Sans Pro"/>
              <a:cs typeface="Source Sans Pro"/>
              <a:sym typeface="Source Sans Pro"/>
            </a:endParaRPr>
          </a:p>
        </p:txBody>
      </p:sp>
      <p:sp>
        <p:nvSpPr>
          <p:cNvPr id="281" name="Google Shape;281;p4"/>
          <p:cNvSpPr txBox="1"/>
          <p:nvPr/>
        </p:nvSpPr>
        <p:spPr>
          <a:xfrm>
            <a:off x="4435113"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9</a:t>
            </a:r>
            <a:endParaRPr sz="1200" b="0" i="0" u="none" strike="noStrike" cap="none">
              <a:solidFill>
                <a:schemeClr val="dk2"/>
              </a:solidFill>
              <a:latin typeface="Source Sans Pro"/>
              <a:ea typeface="Source Sans Pro"/>
              <a:cs typeface="Source Sans Pro"/>
              <a:sym typeface="Source Sans Pro"/>
            </a:endParaRPr>
          </a:p>
        </p:txBody>
      </p:sp>
      <p:sp>
        <p:nvSpPr>
          <p:cNvPr id="282" name="Google Shape;282;p4"/>
          <p:cNvSpPr txBox="1"/>
          <p:nvPr/>
        </p:nvSpPr>
        <p:spPr>
          <a:xfrm>
            <a:off x="483753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10</a:t>
            </a:r>
            <a:endParaRPr sz="1200" b="0" i="0" u="none" strike="noStrike" cap="none">
              <a:solidFill>
                <a:schemeClr val="dk2"/>
              </a:solidFill>
              <a:latin typeface="Source Sans Pro"/>
              <a:ea typeface="Source Sans Pro"/>
              <a:cs typeface="Source Sans Pro"/>
              <a:sym typeface="Source Sans Pro"/>
            </a:endParaRPr>
          </a:p>
        </p:txBody>
      </p:sp>
      <p:sp>
        <p:nvSpPr>
          <p:cNvPr id="283" name="Google Shape;283;p4"/>
          <p:cNvSpPr txBox="1"/>
          <p:nvPr/>
        </p:nvSpPr>
        <p:spPr>
          <a:xfrm>
            <a:off x="5239947"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11</a:t>
            </a:r>
            <a:endParaRPr sz="1200" b="0" i="0" u="none" strike="noStrike" cap="none">
              <a:solidFill>
                <a:schemeClr val="dk2"/>
              </a:solidFill>
              <a:latin typeface="Source Sans Pro"/>
              <a:ea typeface="Source Sans Pro"/>
              <a:cs typeface="Source Sans Pro"/>
              <a:sym typeface="Source Sans Pro"/>
            </a:endParaRPr>
          </a:p>
        </p:txBody>
      </p:sp>
      <p:sp>
        <p:nvSpPr>
          <p:cNvPr id="284" name="Google Shape;284;p4"/>
          <p:cNvSpPr txBox="1"/>
          <p:nvPr/>
        </p:nvSpPr>
        <p:spPr>
          <a:xfrm>
            <a:off x="4128105" y="2735171"/>
            <a:ext cx="101430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Jan</a:t>
            </a:r>
            <a:endParaRPr sz="1200" b="0" i="0" u="none" strike="noStrike" cap="none">
              <a:solidFill>
                <a:schemeClr val="lt1"/>
              </a:solidFill>
              <a:latin typeface="Source Sans Pro"/>
              <a:ea typeface="Source Sans Pro"/>
              <a:cs typeface="Source Sans Pro"/>
              <a:sym typeface="Source Sans Pro"/>
            </a:endParaRPr>
          </a:p>
        </p:txBody>
      </p:sp>
      <p:sp>
        <p:nvSpPr>
          <p:cNvPr id="285" name="Google Shape;285;p4"/>
          <p:cNvSpPr txBox="1"/>
          <p:nvPr/>
        </p:nvSpPr>
        <p:spPr>
          <a:xfrm>
            <a:off x="5176293" y="2735061"/>
            <a:ext cx="713232"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Feb</a:t>
            </a:r>
            <a:endParaRPr sz="1200" b="0" i="0" u="none" strike="noStrike" cap="none">
              <a:solidFill>
                <a:srgbClr val="FDFFFD"/>
              </a:solidFill>
              <a:latin typeface="Source Sans Pro"/>
              <a:ea typeface="Source Sans Pro"/>
              <a:cs typeface="Source Sans Pro"/>
              <a:sym typeface="Source Sans Pro"/>
            </a:endParaRPr>
          </a:p>
        </p:txBody>
      </p:sp>
      <p:sp>
        <p:nvSpPr>
          <p:cNvPr id="286" name="Google Shape;286;p4"/>
          <p:cNvSpPr txBox="1"/>
          <p:nvPr/>
        </p:nvSpPr>
        <p:spPr>
          <a:xfrm>
            <a:off x="813360" y="3297330"/>
            <a:ext cx="3801217" cy="458547"/>
          </a:xfrm>
          <a:prstGeom prst="rect">
            <a:avLst/>
          </a:prstGeom>
          <a:solidFill>
            <a:srgbClr val="7185A0"/>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FFFFFF"/>
              </a:buClr>
              <a:buSzPts val="1400"/>
              <a:buFont typeface="PT Serif"/>
              <a:buNone/>
            </a:pPr>
            <a:r>
              <a:rPr lang="en-US" sz="1200" b="1" i="0" u="none" strike="noStrike" cap="none">
                <a:solidFill>
                  <a:srgbClr val="FFFFFF"/>
                </a:solidFill>
                <a:latin typeface="Source Sans Pro"/>
                <a:ea typeface="Source Sans Pro"/>
                <a:cs typeface="Source Sans Pro"/>
                <a:sym typeface="Source Sans Pro"/>
              </a:rPr>
              <a:t>DHM - Health Apartment</a:t>
            </a:r>
            <a:endParaRPr sz="1200" b="1" i="0" u="none" strike="noStrike" cap="none">
              <a:solidFill>
                <a:srgbClr val="FFFFFF"/>
              </a:solidFill>
              <a:latin typeface="Source Sans Pro"/>
              <a:ea typeface="Source Sans Pro"/>
              <a:cs typeface="Source Sans Pro"/>
              <a:sym typeface="Source Sans Pro"/>
            </a:endParaRPr>
          </a:p>
        </p:txBody>
      </p:sp>
      <p:sp>
        <p:nvSpPr>
          <p:cNvPr id="287" name="Google Shape;287;p4"/>
          <p:cNvSpPr txBox="1"/>
          <p:nvPr/>
        </p:nvSpPr>
        <p:spPr>
          <a:xfrm>
            <a:off x="163866" y="1689035"/>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PHASE</a:t>
            </a:r>
            <a:endParaRPr sz="1400" b="0" i="0" u="none" strike="noStrike" cap="none">
              <a:solidFill>
                <a:srgbClr val="000000"/>
              </a:solidFill>
              <a:latin typeface="Arial"/>
              <a:ea typeface="Arial"/>
              <a:cs typeface="Arial"/>
              <a:sym typeface="Arial"/>
            </a:endParaRPr>
          </a:p>
        </p:txBody>
      </p:sp>
      <p:sp>
        <p:nvSpPr>
          <p:cNvPr id="288" name="Google Shape;288;p4"/>
          <p:cNvSpPr txBox="1"/>
          <p:nvPr/>
        </p:nvSpPr>
        <p:spPr>
          <a:xfrm>
            <a:off x="162962" y="2301816"/>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SPRINT</a:t>
            </a:r>
            <a:endParaRPr sz="1400" b="0" i="0" u="none" strike="noStrike" cap="none">
              <a:solidFill>
                <a:srgbClr val="000000"/>
              </a:solidFill>
              <a:latin typeface="Arial"/>
              <a:ea typeface="Arial"/>
              <a:cs typeface="Arial"/>
              <a:sym typeface="Arial"/>
            </a:endParaRPr>
          </a:p>
        </p:txBody>
      </p:sp>
      <p:sp>
        <p:nvSpPr>
          <p:cNvPr id="289" name="Google Shape;289;p4"/>
          <p:cNvSpPr txBox="1"/>
          <p:nvPr/>
        </p:nvSpPr>
        <p:spPr>
          <a:xfrm>
            <a:off x="163866" y="2795228"/>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MONTH</a:t>
            </a:r>
            <a:endParaRPr sz="1200" b="0" i="0" u="none" strike="noStrike" cap="none">
              <a:solidFill>
                <a:srgbClr val="0467B8"/>
              </a:solidFill>
              <a:latin typeface="Source Sans Pro"/>
              <a:ea typeface="Source Sans Pro"/>
              <a:cs typeface="Source Sans Pro"/>
              <a:sym typeface="Source Sans Pro"/>
            </a:endParaRPr>
          </a:p>
        </p:txBody>
      </p:sp>
      <p:sp>
        <p:nvSpPr>
          <p:cNvPr id="290" name="Google Shape;290;p4"/>
          <p:cNvSpPr txBox="1"/>
          <p:nvPr/>
        </p:nvSpPr>
        <p:spPr>
          <a:xfrm>
            <a:off x="163866" y="3459440"/>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FOCUS</a:t>
            </a:r>
            <a:endParaRPr sz="1200" b="0" i="0" u="none" strike="noStrike" cap="none">
              <a:solidFill>
                <a:srgbClr val="0467B8"/>
              </a:solidFill>
              <a:latin typeface="Source Sans Pro"/>
              <a:ea typeface="Source Sans Pro"/>
              <a:cs typeface="Source Sans Pro"/>
              <a:sym typeface="Source Sans Pro"/>
            </a:endParaRPr>
          </a:p>
        </p:txBody>
      </p:sp>
      <p:sp>
        <p:nvSpPr>
          <p:cNvPr id="291" name="Google Shape;291;p4"/>
          <p:cNvSpPr txBox="1"/>
          <p:nvPr/>
        </p:nvSpPr>
        <p:spPr>
          <a:xfrm>
            <a:off x="5642364"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12</a:t>
            </a:r>
            <a:endParaRPr sz="1200" b="0" i="0" u="none" strike="noStrike" cap="none">
              <a:solidFill>
                <a:schemeClr val="dk2"/>
              </a:solidFill>
              <a:latin typeface="Source Sans Pro"/>
              <a:ea typeface="Source Sans Pro"/>
              <a:cs typeface="Source Sans Pro"/>
              <a:sym typeface="Source Sans Pro"/>
            </a:endParaRPr>
          </a:p>
        </p:txBody>
      </p:sp>
      <p:sp>
        <p:nvSpPr>
          <p:cNvPr id="292" name="Google Shape;292;p4"/>
          <p:cNvSpPr txBox="1"/>
          <p:nvPr/>
        </p:nvSpPr>
        <p:spPr>
          <a:xfrm>
            <a:off x="6044781"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13</a:t>
            </a:r>
            <a:endParaRPr sz="1200" b="0" i="0" u="none" strike="noStrike" cap="none">
              <a:solidFill>
                <a:schemeClr val="dk2"/>
              </a:solidFill>
              <a:latin typeface="Source Sans Pro"/>
              <a:ea typeface="Source Sans Pro"/>
              <a:cs typeface="Source Sans Pro"/>
              <a:sym typeface="Source Sans Pro"/>
            </a:endParaRPr>
          </a:p>
        </p:txBody>
      </p:sp>
      <p:sp>
        <p:nvSpPr>
          <p:cNvPr id="293" name="Google Shape;293;p4"/>
          <p:cNvSpPr txBox="1"/>
          <p:nvPr/>
        </p:nvSpPr>
        <p:spPr>
          <a:xfrm>
            <a:off x="6447198"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14</a:t>
            </a:r>
            <a:endParaRPr sz="1200" b="0" i="0" u="none" strike="noStrike" cap="none">
              <a:solidFill>
                <a:schemeClr val="dk2"/>
              </a:solidFill>
              <a:latin typeface="Source Sans Pro"/>
              <a:ea typeface="Source Sans Pro"/>
              <a:cs typeface="Source Sans Pro"/>
              <a:sym typeface="Source Sans Pro"/>
            </a:endParaRPr>
          </a:p>
        </p:txBody>
      </p:sp>
      <p:sp>
        <p:nvSpPr>
          <p:cNvPr id="294" name="Google Shape;294;p4"/>
          <p:cNvSpPr txBox="1"/>
          <p:nvPr/>
        </p:nvSpPr>
        <p:spPr>
          <a:xfrm>
            <a:off x="6849615"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15</a:t>
            </a:r>
            <a:endParaRPr sz="1200" b="0" i="0" u="none" strike="noStrike" cap="none">
              <a:solidFill>
                <a:schemeClr val="dk2"/>
              </a:solidFill>
              <a:latin typeface="Source Sans Pro"/>
              <a:ea typeface="Source Sans Pro"/>
              <a:cs typeface="Source Sans Pro"/>
              <a:sym typeface="Source Sans Pro"/>
            </a:endParaRPr>
          </a:p>
        </p:txBody>
      </p:sp>
      <p:sp>
        <p:nvSpPr>
          <p:cNvPr id="295" name="Google Shape;295;p4"/>
          <p:cNvSpPr txBox="1"/>
          <p:nvPr/>
        </p:nvSpPr>
        <p:spPr>
          <a:xfrm>
            <a:off x="5907336" y="2735171"/>
            <a:ext cx="709687"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Mar</a:t>
            </a:r>
            <a:endParaRPr sz="1200" b="0" i="0" u="none" strike="noStrike" cap="none">
              <a:solidFill>
                <a:srgbClr val="FDFFFD"/>
              </a:solidFill>
              <a:latin typeface="Source Sans Pro"/>
              <a:ea typeface="Source Sans Pro"/>
              <a:cs typeface="Source Sans Pro"/>
              <a:sym typeface="Source Sans Pro"/>
            </a:endParaRPr>
          </a:p>
        </p:txBody>
      </p:sp>
      <p:sp>
        <p:nvSpPr>
          <p:cNvPr id="296" name="Google Shape;296;p4"/>
          <p:cNvSpPr txBox="1"/>
          <p:nvPr/>
        </p:nvSpPr>
        <p:spPr>
          <a:xfrm>
            <a:off x="6663676" y="2735171"/>
            <a:ext cx="823894" cy="233843"/>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bg1"/>
                </a:solidFill>
                <a:latin typeface="Source Sans Pro"/>
                <a:ea typeface="Source Sans Pro"/>
                <a:cs typeface="Source Sans Pro"/>
                <a:sym typeface="Source Sans Pro"/>
              </a:rPr>
              <a:t>Apr</a:t>
            </a:r>
            <a:endParaRPr sz="1200" b="0" i="0" u="none" strike="noStrike" cap="none">
              <a:solidFill>
                <a:schemeClr val="bg1"/>
              </a:solidFill>
              <a:latin typeface="Source Sans Pro"/>
              <a:ea typeface="Source Sans Pro"/>
              <a:cs typeface="Source Sans Pro"/>
              <a:sym typeface="Source Sans Pro"/>
            </a:endParaRPr>
          </a:p>
        </p:txBody>
      </p:sp>
      <p:sp>
        <p:nvSpPr>
          <p:cNvPr id="297" name="Google Shape;297;p4"/>
          <p:cNvSpPr txBox="1"/>
          <p:nvPr/>
        </p:nvSpPr>
        <p:spPr>
          <a:xfrm>
            <a:off x="7252032"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16</a:t>
            </a:r>
            <a:endParaRPr sz="1200" b="0" i="0" u="none" strike="noStrike" cap="none">
              <a:solidFill>
                <a:schemeClr val="dk2"/>
              </a:solidFill>
              <a:latin typeface="Source Sans Pro"/>
              <a:ea typeface="Source Sans Pro"/>
              <a:cs typeface="Source Sans Pro"/>
              <a:sym typeface="Source Sans Pro"/>
            </a:endParaRPr>
          </a:p>
        </p:txBody>
      </p:sp>
      <p:sp>
        <p:nvSpPr>
          <p:cNvPr id="298" name="Google Shape;298;p4"/>
          <p:cNvSpPr txBox="1"/>
          <p:nvPr/>
        </p:nvSpPr>
        <p:spPr>
          <a:xfrm>
            <a:off x="7654449"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17</a:t>
            </a:r>
            <a:endParaRPr sz="1200" b="0" i="0" u="none" strike="noStrike" cap="none">
              <a:solidFill>
                <a:schemeClr val="dk2"/>
              </a:solidFill>
              <a:latin typeface="Source Sans Pro"/>
              <a:ea typeface="Source Sans Pro"/>
              <a:cs typeface="Source Sans Pro"/>
              <a:sym typeface="Source Sans Pro"/>
            </a:endParaRPr>
          </a:p>
        </p:txBody>
      </p:sp>
      <p:sp>
        <p:nvSpPr>
          <p:cNvPr id="299" name="Google Shape;299;p4"/>
          <p:cNvSpPr txBox="1"/>
          <p:nvPr/>
        </p:nvSpPr>
        <p:spPr>
          <a:xfrm>
            <a:off x="8056866"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18</a:t>
            </a:r>
            <a:endParaRPr sz="1200" b="0" i="0" u="none" strike="noStrike" cap="none">
              <a:solidFill>
                <a:schemeClr val="dk2"/>
              </a:solidFill>
              <a:latin typeface="Source Sans Pro"/>
              <a:ea typeface="Source Sans Pro"/>
              <a:cs typeface="Source Sans Pro"/>
              <a:sym typeface="Source Sans Pro"/>
            </a:endParaRPr>
          </a:p>
        </p:txBody>
      </p:sp>
      <p:sp>
        <p:nvSpPr>
          <p:cNvPr id="300" name="Google Shape;300;p4"/>
          <p:cNvSpPr txBox="1"/>
          <p:nvPr/>
        </p:nvSpPr>
        <p:spPr>
          <a:xfrm>
            <a:off x="8459283"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19</a:t>
            </a:r>
            <a:endParaRPr sz="1200" b="0" i="0" u="none" strike="noStrike" cap="none">
              <a:solidFill>
                <a:schemeClr val="dk2"/>
              </a:solidFill>
              <a:latin typeface="Source Sans Pro"/>
              <a:ea typeface="Source Sans Pro"/>
              <a:cs typeface="Source Sans Pro"/>
              <a:sym typeface="Source Sans Pro"/>
            </a:endParaRPr>
          </a:p>
        </p:txBody>
      </p:sp>
      <p:sp>
        <p:nvSpPr>
          <p:cNvPr id="301" name="Google Shape;301;p4"/>
          <p:cNvSpPr txBox="1"/>
          <p:nvPr/>
        </p:nvSpPr>
        <p:spPr>
          <a:xfrm>
            <a:off x="8861700"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20</a:t>
            </a:r>
            <a:endParaRPr sz="1200" b="0" i="0" u="none" strike="noStrike" cap="none">
              <a:solidFill>
                <a:schemeClr val="dk2"/>
              </a:solidFill>
              <a:latin typeface="Source Sans Pro"/>
              <a:ea typeface="Source Sans Pro"/>
              <a:cs typeface="Source Sans Pro"/>
              <a:sym typeface="Source Sans Pro"/>
            </a:endParaRPr>
          </a:p>
        </p:txBody>
      </p:sp>
      <p:sp>
        <p:nvSpPr>
          <p:cNvPr id="302" name="Google Shape;302;p4"/>
          <p:cNvSpPr txBox="1"/>
          <p:nvPr/>
        </p:nvSpPr>
        <p:spPr>
          <a:xfrm>
            <a:off x="9264117"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21</a:t>
            </a:r>
            <a:endParaRPr sz="1200" b="0" i="0" u="none" strike="noStrike" cap="none">
              <a:solidFill>
                <a:schemeClr val="dk2"/>
              </a:solidFill>
              <a:latin typeface="Source Sans Pro"/>
              <a:ea typeface="Source Sans Pro"/>
              <a:cs typeface="Source Sans Pro"/>
              <a:sym typeface="Source Sans Pro"/>
            </a:endParaRPr>
          </a:p>
        </p:txBody>
      </p:sp>
      <p:sp>
        <p:nvSpPr>
          <p:cNvPr id="303" name="Google Shape;303;p4"/>
          <p:cNvSpPr txBox="1"/>
          <p:nvPr/>
        </p:nvSpPr>
        <p:spPr>
          <a:xfrm>
            <a:off x="9666534"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22</a:t>
            </a:r>
            <a:endParaRPr sz="1200" b="0" i="0" u="none" strike="noStrike" cap="none">
              <a:solidFill>
                <a:schemeClr val="dk2"/>
              </a:solidFill>
              <a:latin typeface="Source Sans Pro"/>
              <a:ea typeface="Source Sans Pro"/>
              <a:cs typeface="Source Sans Pro"/>
              <a:sym typeface="Source Sans Pro"/>
            </a:endParaRPr>
          </a:p>
        </p:txBody>
      </p:sp>
      <p:sp>
        <p:nvSpPr>
          <p:cNvPr id="304" name="Google Shape;304;p4"/>
          <p:cNvSpPr txBox="1"/>
          <p:nvPr/>
        </p:nvSpPr>
        <p:spPr>
          <a:xfrm>
            <a:off x="10068951"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23</a:t>
            </a:r>
            <a:endParaRPr sz="1200" b="0" i="0" u="none" strike="noStrike" cap="none">
              <a:solidFill>
                <a:schemeClr val="dk2"/>
              </a:solidFill>
              <a:latin typeface="Source Sans Pro"/>
              <a:ea typeface="Source Sans Pro"/>
              <a:cs typeface="Source Sans Pro"/>
              <a:sym typeface="Source Sans Pro"/>
            </a:endParaRPr>
          </a:p>
        </p:txBody>
      </p:sp>
      <p:sp>
        <p:nvSpPr>
          <p:cNvPr id="305" name="Google Shape;305;p4"/>
          <p:cNvSpPr txBox="1"/>
          <p:nvPr/>
        </p:nvSpPr>
        <p:spPr>
          <a:xfrm>
            <a:off x="10471368"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24</a:t>
            </a:r>
            <a:endParaRPr sz="1200" b="0" i="0" u="none" strike="noStrike" cap="none">
              <a:solidFill>
                <a:schemeClr val="dk2"/>
              </a:solidFill>
              <a:latin typeface="Source Sans Pro"/>
              <a:ea typeface="Source Sans Pro"/>
              <a:cs typeface="Source Sans Pro"/>
              <a:sym typeface="Source Sans Pro"/>
            </a:endParaRPr>
          </a:p>
        </p:txBody>
      </p:sp>
      <p:sp>
        <p:nvSpPr>
          <p:cNvPr id="306" name="Google Shape;306;p4"/>
          <p:cNvSpPr txBox="1"/>
          <p:nvPr/>
        </p:nvSpPr>
        <p:spPr>
          <a:xfrm>
            <a:off x="10873785"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25</a:t>
            </a:r>
            <a:endParaRPr sz="1200" b="0" i="0" u="none" strike="noStrike" cap="none">
              <a:solidFill>
                <a:schemeClr val="dk2"/>
              </a:solidFill>
              <a:latin typeface="Source Sans Pro"/>
              <a:ea typeface="Source Sans Pro"/>
              <a:cs typeface="Source Sans Pro"/>
              <a:sym typeface="Source Sans Pro"/>
            </a:endParaRPr>
          </a:p>
        </p:txBody>
      </p:sp>
      <p:sp>
        <p:nvSpPr>
          <p:cNvPr id="307" name="Google Shape;307;p4"/>
          <p:cNvSpPr txBox="1"/>
          <p:nvPr/>
        </p:nvSpPr>
        <p:spPr>
          <a:xfrm>
            <a:off x="7529025" y="2735171"/>
            <a:ext cx="885433" cy="24019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May</a:t>
            </a:r>
            <a:endParaRPr sz="1200" b="0" i="0" u="none" strike="noStrike" cap="none">
              <a:solidFill>
                <a:schemeClr val="dk2"/>
              </a:solidFill>
              <a:latin typeface="Source Sans Pro"/>
              <a:ea typeface="Source Sans Pro"/>
              <a:cs typeface="Source Sans Pro"/>
              <a:sym typeface="Source Sans Pro"/>
            </a:endParaRPr>
          </a:p>
        </p:txBody>
      </p:sp>
      <p:sp>
        <p:nvSpPr>
          <p:cNvPr id="308" name="Google Shape;308;p4"/>
          <p:cNvSpPr txBox="1"/>
          <p:nvPr/>
        </p:nvSpPr>
        <p:spPr>
          <a:xfrm>
            <a:off x="8467130" y="2735171"/>
            <a:ext cx="774989"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Jun</a:t>
            </a:r>
            <a:endParaRPr sz="1200" b="0" i="0" u="none" strike="noStrike" cap="none">
              <a:solidFill>
                <a:schemeClr val="dk2"/>
              </a:solidFill>
              <a:latin typeface="Source Sans Pro"/>
              <a:ea typeface="Source Sans Pro"/>
              <a:cs typeface="Source Sans Pro"/>
              <a:sym typeface="Source Sans Pro"/>
            </a:endParaRPr>
          </a:p>
        </p:txBody>
      </p:sp>
      <p:sp>
        <p:nvSpPr>
          <p:cNvPr id="309" name="Google Shape;309;p4"/>
          <p:cNvSpPr txBox="1"/>
          <p:nvPr/>
        </p:nvSpPr>
        <p:spPr>
          <a:xfrm>
            <a:off x="9283052"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Jul</a:t>
            </a:r>
            <a:endParaRPr sz="1200" b="0" i="0" u="none" strike="noStrike" cap="none">
              <a:solidFill>
                <a:schemeClr val="dk2"/>
              </a:solidFill>
              <a:latin typeface="Source Sans Pro"/>
              <a:ea typeface="Source Sans Pro"/>
              <a:cs typeface="Source Sans Pro"/>
              <a:sym typeface="Source Sans Pro"/>
            </a:endParaRPr>
          </a:p>
        </p:txBody>
      </p:sp>
      <p:sp>
        <p:nvSpPr>
          <p:cNvPr id="310" name="Google Shape;310;p4"/>
          <p:cNvSpPr txBox="1"/>
          <p:nvPr/>
        </p:nvSpPr>
        <p:spPr>
          <a:xfrm>
            <a:off x="10188457"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Aug</a:t>
            </a:r>
            <a:endParaRPr sz="1200" b="0" i="0" u="none" strike="noStrike" cap="none">
              <a:solidFill>
                <a:schemeClr val="dk2"/>
              </a:solidFill>
              <a:latin typeface="Source Sans Pro"/>
              <a:ea typeface="Source Sans Pro"/>
              <a:cs typeface="Source Sans Pro"/>
              <a:sym typeface="Source Sans Pro"/>
            </a:endParaRPr>
          </a:p>
        </p:txBody>
      </p:sp>
      <p:sp>
        <p:nvSpPr>
          <p:cNvPr id="311" name="Google Shape;311;p4"/>
          <p:cNvSpPr txBox="1"/>
          <p:nvPr/>
        </p:nvSpPr>
        <p:spPr>
          <a:xfrm>
            <a:off x="4653810" y="3898930"/>
            <a:ext cx="3403056" cy="458547"/>
          </a:xfrm>
          <a:prstGeom prst="rect">
            <a:avLst/>
          </a:prstGeom>
          <a:solidFill>
            <a:schemeClr val="accent6">
              <a:lumMod val="90000"/>
            </a:schemeClr>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chemeClr val="lt1"/>
              </a:buClr>
              <a:buSzPts val="1200"/>
              <a:buFont typeface="Source Sans Pro"/>
              <a:buNone/>
            </a:pPr>
            <a:r>
              <a:rPr lang="en-US" sz="1200" b="1" i="0" u="none" strike="noStrike" cap="none">
                <a:solidFill>
                  <a:schemeClr val="tx1"/>
                </a:solidFill>
                <a:latin typeface="Source Sans Pro"/>
                <a:ea typeface="Source Sans Pro"/>
                <a:cs typeface="Source Sans Pro"/>
                <a:sym typeface="Source Sans Pro"/>
              </a:rPr>
              <a:t>1095-B Form</a:t>
            </a:r>
            <a:endParaRPr sz="1200" b="1" i="0" u="none" strike="noStrike" cap="none">
              <a:solidFill>
                <a:schemeClr val="tx1"/>
              </a:solidFill>
              <a:latin typeface="Source Sans Pro"/>
              <a:ea typeface="Source Sans Pro"/>
              <a:cs typeface="Source Sans Pro"/>
              <a:sym typeface="Source Sans Pro"/>
            </a:endParaRPr>
          </a:p>
        </p:txBody>
      </p:sp>
      <p:sp>
        <p:nvSpPr>
          <p:cNvPr id="312" name="Google Shape;312;p4"/>
          <p:cNvSpPr txBox="1"/>
          <p:nvPr/>
        </p:nvSpPr>
        <p:spPr>
          <a:xfrm>
            <a:off x="6164607" y="4476968"/>
            <a:ext cx="1054581" cy="615513"/>
          </a:xfrm>
          <a:prstGeom prst="rect">
            <a:avLst/>
          </a:prstGeom>
          <a:solidFill>
            <a:schemeClr val="bg2">
              <a:lumMod val="40000"/>
              <a:lumOff val="60000"/>
            </a:schemeClr>
          </a:solidFill>
          <a:ln>
            <a:noFill/>
          </a:ln>
        </p:spPr>
        <p:txBody>
          <a:bodyPr spcFirstLastPara="1" wrap="square" lIns="121900" tIns="121900" rIns="121900" bIns="121900" anchor="t" anchorCtr="0">
            <a:spAutoFit/>
          </a:bodyPr>
          <a:lstStyle/>
          <a:p>
            <a:pPr>
              <a:buSzPts val="900"/>
            </a:pPr>
            <a:r>
              <a:rPr lang="en-US" sz="1200" b="1">
                <a:solidFill>
                  <a:schemeClr val="bg1"/>
                </a:solidFill>
                <a:latin typeface="Source Sans Pro"/>
                <a:ea typeface="Source Sans Pro"/>
                <a:cs typeface="Source Sans Pro"/>
                <a:sym typeface="Source Sans Pro"/>
              </a:rPr>
              <a:t>Community Care</a:t>
            </a:r>
            <a:endParaRPr lang="en-US" sz="1200" b="1" i="0" u="none" strike="noStrike" cap="none">
              <a:solidFill>
                <a:schemeClr val="bg1"/>
              </a:solidFill>
              <a:latin typeface="Source Sans Pro"/>
              <a:ea typeface="Source Sans Pro"/>
              <a:cs typeface="Source Sans Pro"/>
            </a:endParaRPr>
          </a:p>
        </p:txBody>
      </p:sp>
      <p:sp>
        <p:nvSpPr>
          <p:cNvPr id="313" name="Google Shape;313;p4"/>
          <p:cNvSpPr txBox="1"/>
          <p:nvPr/>
        </p:nvSpPr>
        <p:spPr>
          <a:xfrm>
            <a:off x="4032696" y="1564739"/>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2022</a:t>
            </a:r>
            <a:endParaRPr sz="1800" b="0" i="0" u="none" strike="noStrike" cap="none">
              <a:solidFill>
                <a:schemeClr val="dk1"/>
              </a:solidFill>
              <a:latin typeface="Calibri"/>
              <a:ea typeface="Calibri"/>
              <a:cs typeface="Calibri"/>
              <a:sym typeface="Calibri"/>
            </a:endParaRPr>
          </a:p>
        </p:txBody>
      </p:sp>
      <p:sp>
        <p:nvSpPr>
          <p:cNvPr id="314" name="Google Shape;314;p4"/>
          <p:cNvSpPr txBox="1"/>
          <p:nvPr/>
        </p:nvSpPr>
        <p:spPr>
          <a:xfrm>
            <a:off x="711013" y="1566387"/>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2021</a:t>
            </a:r>
            <a:endParaRPr sz="1800" b="0" i="0" u="none" strike="noStrike" cap="none">
              <a:solidFill>
                <a:schemeClr val="dk1"/>
              </a:solidFill>
              <a:latin typeface="Calibri"/>
              <a:ea typeface="Calibri"/>
              <a:cs typeface="Calibri"/>
              <a:sym typeface="Calibri"/>
            </a:endParaRPr>
          </a:p>
        </p:txBody>
      </p:sp>
      <p:grpSp>
        <p:nvGrpSpPr>
          <p:cNvPr id="315" name="Google Shape;315;p4"/>
          <p:cNvGrpSpPr/>
          <p:nvPr/>
        </p:nvGrpSpPr>
        <p:grpSpPr>
          <a:xfrm>
            <a:off x="6961688" y="1181363"/>
            <a:ext cx="1351008" cy="4461457"/>
            <a:chOff x="5416154" y="1306817"/>
            <a:chExt cx="1351008" cy="4461457"/>
          </a:xfrm>
        </p:grpSpPr>
        <p:cxnSp>
          <p:nvCxnSpPr>
            <p:cNvPr id="316" name="Google Shape;316;p4"/>
            <p:cNvCxnSpPr/>
            <p:nvPr/>
          </p:nvCxnSpPr>
          <p:spPr>
            <a:xfrm>
              <a:off x="6086666" y="1493924"/>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317" name="Google Shape;317;p4"/>
            <p:cNvGrpSpPr/>
            <p:nvPr/>
          </p:nvGrpSpPr>
          <p:grpSpPr>
            <a:xfrm>
              <a:off x="5416154" y="1306817"/>
              <a:ext cx="1351008" cy="440384"/>
              <a:chOff x="5536804" y="1338567"/>
              <a:chExt cx="1351008" cy="440384"/>
            </a:xfrm>
          </p:grpSpPr>
          <p:sp>
            <p:nvSpPr>
              <p:cNvPr id="318" name="Google Shape;318;p4"/>
              <p:cNvSpPr/>
              <p:nvPr/>
            </p:nvSpPr>
            <p:spPr>
              <a:xfrm>
                <a:off x="5536804" y="1338567"/>
                <a:ext cx="1351008" cy="350972"/>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algn="ctr"/>
                <a:r>
                  <a:rPr lang="en-US" sz="1250" b="1">
                    <a:solidFill>
                      <a:schemeClr val="accent1"/>
                    </a:solidFill>
                    <a:latin typeface="Source Sans Pro Semibold"/>
                    <a:ea typeface="Source Sans Pro Semibold"/>
                    <a:sym typeface="Source Sans Pro"/>
                  </a:rPr>
                  <a:t>WE ARE HERE</a:t>
                </a:r>
                <a:endParaRPr lang="en-US" sz="1250">
                  <a:solidFill>
                    <a:schemeClr val="accent1"/>
                  </a:solidFill>
                  <a:ea typeface="Source Sans Pro"/>
                </a:endParaRPr>
              </a:p>
            </p:txBody>
          </p:sp>
          <p:sp>
            <p:nvSpPr>
              <p:cNvPr id="319" name="Google Shape;319;p4"/>
              <p:cNvSpPr/>
              <p:nvPr/>
            </p:nvSpPr>
            <p:spPr>
              <a:xfrm rot="10800000">
                <a:off x="6147203" y="1692245"/>
                <a:ext cx="127346" cy="86706"/>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61" name="Google Shape;311;p4">
            <a:extLst>
              <a:ext uri="{FF2B5EF4-FFF2-40B4-BE49-F238E27FC236}">
                <a16:creationId xmlns:a16="http://schemas.microsoft.com/office/drawing/2014/main" id="{C51DA092-9C64-E1F6-D5F1-DF5C36135B45}"/>
              </a:ext>
            </a:extLst>
          </p:cNvPr>
          <p:cNvSpPr txBox="1"/>
          <p:nvPr/>
        </p:nvSpPr>
        <p:spPr>
          <a:xfrm>
            <a:off x="8054045" y="3898930"/>
            <a:ext cx="3888583" cy="458547"/>
          </a:xfrm>
          <a:prstGeom prst="rect">
            <a:avLst/>
          </a:prstGeom>
          <a:solidFill>
            <a:srgbClr val="0365B9">
              <a:alpha val="32000"/>
            </a:srgbClr>
          </a:solidFill>
          <a:ln>
            <a:noFill/>
          </a:ln>
        </p:spPr>
        <p:txBody>
          <a:bodyPr spcFirstLastPara="1" wrap="square" lIns="121900" tIns="121900" rIns="121900" bIns="121900" anchor="t" anchorCtr="0">
            <a:spAutoFit/>
          </a:bodyPr>
          <a:lstStyle/>
          <a:p>
            <a:pPr>
              <a:lnSpc>
                <a:spcPct val="115000"/>
              </a:lnSpc>
              <a:buClr>
                <a:schemeClr val="lt1"/>
              </a:buClr>
              <a:buSzPts val="1200"/>
              <a:buFont typeface="Source Sans Pro"/>
            </a:pPr>
            <a:r>
              <a:rPr lang="en-US" sz="1200" b="1">
                <a:solidFill>
                  <a:schemeClr val="tx1">
                    <a:lumMod val="50000"/>
                    <a:lumOff val="50000"/>
                  </a:schemeClr>
                </a:solidFill>
                <a:latin typeface="Source Sans Pro"/>
                <a:ea typeface="Source Sans Pro"/>
                <a:cs typeface="Source Sans Pro"/>
              </a:rPr>
              <a:t>Follow ups as needed</a:t>
            </a:r>
            <a:endParaRPr lang="en-US" sz="1200" b="1" i="0" u="none" strike="noStrike" cap="none">
              <a:solidFill>
                <a:schemeClr val="tx1">
                  <a:lumMod val="50000"/>
                  <a:lumOff val="50000"/>
                </a:schemeClr>
              </a:solidFill>
              <a:latin typeface="Source Sans Pro"/>
              <a:ea typeface="Source Sans Pro"/>
              <a:cs typeface="Source Sans Pro"/>
            </a:endParaRPr>
          </a:p>
        </p:txBody>
      </p:sp>
      <p:sp>
        <p:nvSpPr>
          <p:cNvPr id="62" name="Google Shape;306;p4">
            <a:extLst>
              <a:ext uri="{FF2B5EF4-FFF2-40B4-BE49-F238E27FC236}">
                <a16:creationId xmlns:a16="http://schemas.microsoft.com/office/drawing/2014/main" id="{A1AA1464-8466-4E30-A7E9-872A104B5D31}"/>
              </a:ext>
            </a:extLst>
          </p:cNvPr>
          <p:cNvSpPr txBox="1"/>
          <p:nvPr/>
        </p:nvSpPr>
        <p:spPr>
          <a:xfrm>
            <a:off x="11272073"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26</a:t>
            </a:r>
            <a:endParaRPr sz="1200" b="0" i="0" u="none" strike="noStrike" cap="none">
              <a:solidFill>
                <a:schemeClr val="dk2"/>
              </a:solidFill>
              <a:latin typeface="Source Sans Pro"/>
              <a:ea typeface="Source Sans Pro"/>
              <a:cs typeface="Source Sans Pro"/>
              <a:sym typeface="Source Sans Pro"/>
            </a:endParaRPr>
          </a:p>
        </p:txBody>
      </p:sp>
      <p:sp>
        <p:nvSpPr>
          <p:cNvPr id="63" name="Google Shape;306;p4">
            <a:extLst>
              <a:ext uri="{FF2B5EF4-FFF2-40B4-BE49-F238E27FC236}">
                <a16:creationId xmlns:a16="http://schemas.microsoft.com/office/drawing/2014/main" id="{7DEE6D68-B9E1-45F8-A081-CFEAF68214F4}"/>
              </a:ext>
            </a:extLst>
          </p:cNvPr>
          <p:cNvSpPr txBox="1"/>
          <p:nvPr/>
        </p:nvSpPr>
        <p:spPr>
          <a:xfrm>
            <a:off x="11677995" y="2257675"/>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27</a:t>
            </a:r>
            <a:endParaRPr sz="1200" b="0" i="0" u="none" strike="noStrike" cap="none">
              <a:solidFill>
                <a:schemeClr val="dk2"/>
              </a:solidFill>
              <a:latin typeface="Source Sans Pro"/>
              <a:ea typeface="Source Sans Pro"/>
              <a:cs typeface="Source Sans Pro"/>
              <a:sym typeface="Source Sans Pro"/>
            </a:endParaRPr>
          </a:p>
        </p:txBody>
      </p:sp>
      <p:sp>
        <p:nvSpPr>
          <p:cNvPr id="64" name="Google Shape;310;p4">
            <a:extLst>
              <a:ext uri="{FF2B5EF4-FFF2-40B4-BE49-F238E27FC236}">
                <a16:creationId xmlns:a16="http://schemas.microsoft.com/office/drawing/2014/main" id="{CA6C26FC-4818-4FD6-A7E8-6C589AEEF4EB}"/>
              </a:ext>
            </a:extLst>
          </p:cNvPr>
          <p:cNvSpPr txBox="1"/>
          <p:nvPr/>
        </p:nvSpPr>
        <p:spPr>
          <a:xfrm>
            <a:off x="11089740"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a:solidFill>
                  <a:schemeClr val="dk2"/>
                </a:solidFill>
                <a:latin typeface="Source Sans Pro"/>
                <a:ea typeface="Source Sans Pro"/>
                <a:cs typeface="Source Sans Pro"/>
                <a:sym typeface="Source Sans Pro"/>
              </a:rPr>
              <a:t>Sep</a:t>
            </a:r>
            <a:endParaRPr sz="12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AE7A1E5-B23E-48F6-B40F-A8EC6017F6F3}"/>
              </a:ext>
            </a:extLst>
          </p:cNvPr>
          <p:cNvGraphicFramePr>
            <a:graphicFrameLocks noChangeAspect="1"/>
          </p:cNvGraphicFramePr>
          <p:nvPr>
            <p:custDataLst>
              <p:tags r:id="rId2"/>
            </p:custDataLst>
            <p:extLst>
              <p:ext uri="{D42A27DB-BD31-4B8C-83A1-F6EECF244321}">
                <p14:modId xmlns:p14="http://schemas.microsoft.com/office/powerpoint/2010/main" val="3752502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5" imgW="395" imgH="396" progId="TCLayout.ActiveDocument.1">
                  <p:embed/>
                </p:oleObj>
              </mc:Choice>
              <mc:Fallback>
                <p:oleObj name="think-cell Slide" r:id="rId5" imgW="395" imgH="396" progId="TCLayout.ActiveDocument.1">
                  <p:embed/>
                  <p:pic>
                    <p:nvPicPr>
                      <p:cNvPr id="3" name="Object 2" hidden="1">
                        <a:extLst>
                          <a:ext uri="{FF2B5EF4-FFF2-40B4-BE49-F238E27FC236}">
                            <a16:creationId xmlns:a16="http://schemas.microsoft.com/office/drawing/2014/main" id="{AAE7A1E5-B23E-48F6-B40F-A8EC6017F6F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67" name="Google Shape;467;p9"/>
          <p:cNvSpPr txBox="1">
            <a:spLocks noGrp="1"/>
          </p:cNvSpPr>
          <p:nvPr>
            <p:ph type="title"/>
          </p:nvPr>
        </p:nvSpPr>
        <p:spPr>
          <a:xfrm>
            <a:off x="312812" y="373491"/>
            <a:ext cx="651939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Agenda</a:t>
            </a:r>
            <a:endParaRPr/>
          </a:p>
        </p:txBody>
      </p:sp>
      <p:sp>
        <p:nvSpPr>
          <p:cNvPr id="468" name="Google Shape;468;p9"/>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5</a:t>
            </a:fld>
            <a:endParaRPr>
              <a:latin typeface="Source Sans Pro"/>
              <a:ea typeface="Source Sans Pro"/>
              <a:cs typeface="Source Sans Pro"/>
              <a:sym typeface="Source Sans Pro"/>
            </a:endParaRPr>
          </a:p>
        </p:txBody>
      </p:sp>
      <p:sp>
        <p:nvSpPr>
          <p:cNvPr id="470" name="Google Shape;470;p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Agenda</a:t>
            </a:r>
            <a:endParaRPr sz="1800" b="0" i="0" u="none" strike="noStrike" cap="none">
              <a:solidFill>
                <a:schemeClr val="dk1"/>
              </a:solidFill>
              <a:latin typeface="Calibri"/>
              <a:ea typeface="Calibri"/>
              <a:cs typeface="Calibri"/>
              <a:sym typeface="Calibri"/>
            </a:endParaRPr>
          </a:p>
        </p:txBody>
      </p:sp>
      <p:sp>
        <p:nvSpPr>
          <p:cNvPr id="472" name="Google Shape;472;p9"/>
          <p:cNvSpPr txBox="1"/>
          <p:nvPr/>
        </p:nvSpPr>
        <p:spPr>
          <a:xfrm>
            <a:off x="312862" y="1599897"/>
            <a:ext cx="2257024" cy="2189353"/>
          </a:xfrm>
          <a:prstGeom prst="rect">
            <a:avLst/>
          </a:prstGeom>
          <a:noFill/>
          <a:ln>
            <a:noFill/>
          </a:ln>
        </p:spPr>
        <p:txBody>
          <a:bodyPr spcFirstLastPara="1" wrap="square" lIns="91425" tIns="45700" rIns="91425" bIns="45700" anchor="t" anchorCtr="0">
            <a:normAutofit/>
          </a:bodyPr>
          <a:lstStyle/>
          <a:p>
            <a:pPr>
              <a:lnSpc>
                <a:spcPct val="115000"/>
              </a:lnSpc>
              <a:buClr>
                <a:schemeClr val="accent2"/>
              </a:buClr>
              <a:buSzPts val="1400"/>
            </a:pPr>
            <a:r>
              <a:rPr lang="en-US" sz="1400" b="0" i="0" u="none" strike="noStrike" cap="none">
                <a:solidFill>
                  <a:schemeClr val="accent2"/>
                </a:solidFill>
                <a:latin typeface="PT Serif"/>
                <a:ea typeface="PT Serif"/>
                <a:cs typeface="PT Serif"/>
                <a:sym typeface="PT Serif"/>
              </a:rPr>
              <a:t>Sprint Goal:</a:t>
            </a:r>
            <a:r>
              <a:rPr lang="en-US" sz="1400" b="0" i="0" u="none" strike="noStrike" cap="none">
                <a:solidFill>
                  <a:schemeClr val="dk2"/>
                </a:solidFill>
                <a:latin typeface="PT Serif"/>
                <a:ea typeface="PT Serif"/>
                <a:cs typeface="PT Serif"/>
                <a:sym typeface="PT Serif"/>
              </a:rPr>
              <a:t> For sprint 1 we </a:t>
            </a:r>
            <a:r>
              <a:rPr lang="en-US">
                <a:latin typeface="PT Serif"/>
              </a:rPr>
              <a:t>focused on understanding the product goals, discovery into current state, and development of initial project plan.</a:t>
            </a:r>
            <a:endParaRPr lang="en-US" b="0" i="0" u="none" strike="noStrike" cap="none">
              <a:latin typeface="PT Serif"/>
            </a:endParaRPr>
          </a:p>
        </p:txBody>
      </p:sp>
      <p:graphicFrame>
        <p:nvGraphicFramePr>
          <p:cNvPr id="488" name="Google Shape;488;p9"/>
          <p:cNvGraphicFramePr/>
          <p:nvPr>
            <p:extLst>
              <p:ext uri="{D42A27DB-BD31-4B8C-83A1-F6EECF244321}">
                <p14:modId xmlns:p14="http://schemas.microsoft.com/office/powerpoint/2010/main" val="2313046002"/>
              </p:ext>
            </p:extLst>
          </p:nvPr>
        </p:nvGraphicFramePr>
        <p:xfrm>
          <a:off x="3032371" y="5565328"/>
          <a:ext cx="8722786" cy="755196"/>
        </p:xfrm>
        <a:graphic>
          <a:graphicData uri="http://schemas.openxmlformats.org/drawingml/2006/table">
            <a:tbl>
              <a:tblPr firstRow="1" bandRow="1">
                <a:noFill/>
                <a:tableStyleId>{AC820A2F-F511-4E25-9DDC-E36724F9A483}</a:tableStyleId>
              </a:tblPr>
              <a:tblGrid>
                <a:gridCol w="121075">
                  <a:extLst>
                    <a:ext uri="{9D8B030D-6E8A-4147-A177-3AD203B41FA5}">
                      <a16:colId xmlns:a16="http://schemas.microsoft.com/office/drawing/2014/main" val="20000"/>
                    </a:ext>
                  </a:extLst>
                </a:gridCol>
                <a:gridCol w="8601711">
                  <a:extLst>
                    <a:ext uri="{9D8B030D-6E8A-4147-A177-3AD203B41FA5}">
                      <a16:colId xmlns:a16="http://schemas.microsoft.com/office/drawing/2014/main" val="20001"/>
                    </a:ext>
                  </a:extLst>
                </a:gridCol>
              </a:tblGrid>
              <a:tr h="755196">
                <a:tc>
                  <a:txBody>
                    <a:bodyPr/>
                    <a:lstStyle/>
                    <a:p>
                      <a:pPr marL="0" marR="0" lvl="0" indent="0" algn="l" rtl="0">
                        <a:spcBef>
                          <a:spcPts val="0"/>
                        </a:spcBef>
                        <a:spcAft>
                          <a:spcPts val="0"/>
                        </a:spcAft>
                        <a:buNone/>
                      </a:pPr>
                      <a:endParaRPr sz="1800"/>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We welcome all feedback! Feedback will be collectively reviewed and prioritized appropriately based on where it stacks against other stories in the backlog as well as technical feasibility.</a:t>
                      </a:r>
                      <a:endParaRPr sz="1200" b="0" i="0" u="none" strike="noStrike" cap="none">
                        <a:solidFill>
                          <a:schemeClr val="dk1"/>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83" name="Google Shape;485;p9">
            <a:extLst>
              <a:ext uri="{FF2B5EF4-FFF2-40B4-BE49-F238E27FC236}">
                <a16:creationId xmlns:a16="http://schemas.microsoft.com/office/drawing/2014/main" id="{8A2F6C26-81D3-43E5-B4BE-4DD32D42E75D}"/>
              </a:ext>
            </a:extLst>
          </p:cNvPr>
          <p:cNvCxnSpPr/>
          <p:nvPr/>
        </p:nvCxnSpPr>
        <p:spPr>
          <a:xfrm>
            <a:off x="3032371" y="1357994"/>
            <a:ext cx="8697470" cy="13606"/>
          </a:xfrm>
          <a:prstGeom prst="straightConnector1">
            <a:avLst/>
          </a:prstGeom>
          <a:noFill/>
          <a:ln w="9525" cap="flat" cmpd="sng">
            <a:solidFill>
              <a:srgbClr val="747C74"/>
            </a:solidFill>
            <a:prstDash val="dot"/>
            <a:round/>
            <a:headEnd type="none" w="sm" len="sm"/>
            <a:tailEnd type="none" w="sm" len="sm"/>
          </a:ln>
        </p:spPr>
      </p:cxnSp>
      <p:sp>
        <p:nvSpPr>
          <p:cNvPr id="26" name="Google Shape;482;p9">
            <a:extLst>
              <a:ext uri="{FF2B5EF4-FFF2-40B4-BE49-F238E27FC236}">
                <a16:creationId xmlns:a16="http://schemas.microsoft.com/office/drawing/2014/main" id="{63D5B65A-793E-4E79-B52C-834340BABD85}"/>
              </a:ext>
            </a:extLst>
          </p:cNvPr>
          <p:cNvSpPr txBox="1"/>
          <p:nvPr/>
        </p:nvSpPr>
        <p:spPr>
          <a:xfrm>
            <a:off x="4065202" y="2036531"/>
            <a:ext cx="6213890" cy="1615827"/>
          </a:xfrm>
          <a:prstGeom prst="rect">
            <a:avLst/>
          </a:prstGeom>
          <a:noFill/>
          <a:ln>
            <a:noFill/>
          </a:ln>
        </p:spPr>
        <p:txBody>
          <a:bodyPr spcFirstLastPara="1" wrap="square" lIns="0" tIns="0" rIns="0" bIns="0" anchor="t" anchorCtr="0">
            <a:spAutoFit/>
          </a:bodyPr>
          <a:lstStyle/>
          <a:p>
            <a:pPr marL="228600" lvl="3" indent="-228600">
              <a:spcBef>
                <a:spcPts val="600"/>
              </a:spcBef>
              <a:buClr>
                <a:srgbClr val="747C74"/>
              </a:buClr>
              <a:buSzPts val="1200"/>
              <a:buAutoNum type="alphaUcPeriod"/>
            </a:pPr>
            <a:r>
              <a:rPr lang="en-US" sz="1600">
                <a:latin typeface="PT Serif"/>
              </a:rPr>
              <a:t>Product draft strategic plan &amp; vision</a:t>
            </a:r>
          </a:p>
          <a:p>
            <a:pPr marL="228600" lvl="3" indent="-228600">
              <a:spcBef>
                <a:spcPts val="600"/>
              </a:spcBef>
              <a:buClr>
                <a:srgbClr val="747C74"/>
              </a:buClr>
              <a:buSzPts val="1200"/>
              <a:buFont typeface="Arial"/>
              <a:buAutoNum type="alphaUcPeriod"/>
            </a:pPr>
            <a:r>
              <a:rPr lang="en-US" sz="1600">
                <a:solidFill>
                  <a:schemeClr val="tx1"/>
                </a:solidFill>
                <a:latin typeface="PT Serif"/>
              </a:rPr>
              <a:t>Business partner discovery</a:t>
            </a:r>
          </a:p>
          <a:p>
            <a:pPr marL="228600" lvl="3" indent="-228600">
              <a:spcBef>
                <a:spcPts val="600"/>
              </a:spcBef>
              <a:buClr>
                <a:srgbClr val="747C74"/>
              </a:buClr>
              <a:buSzPts val="1200"/>
              <a:buAutoNum type="alphaUcPeriod"/>
            </a:pPr>
            <a:r>
              <a:rPr lang="en-US" sz="1600">
                <a:latin typeface="PT Serif"/>
              </a:rPr>
              <a:t>Revised problem statement</a:t>
            </a:r>
            <a:endParaRPr lang="en-US" sz="1600">
              <a:solidFill>
                <a:schemeClr val="tx1"/>
              </a:solidFill>
              <a:latin typeface="PT Serif"/>
            </a:endParaRPr>
          </a:p>
          <a:p>
            <a:pPr marL="228600" lvl="3" indent="-228600">
              <a:spcBef>
                <a:spcPts val="600"/>
              </a:spcBef>
              <a:buClr>
                <a:srgbClr val="747C74"/>
              </a:buClr>
              <a:buSzPts val="1200"/>
              <a:buAutoNum type="alphaUcPeriod"/>
            </a:pPr>
            <a:r>
              <a:rPr lang="en-US" sz="1600">
                <a:solidFill>
                  <a:schemeClr val="tx1"/>
                </a:solidFill>
                <a:latin typeface="PT Serif"/>
              </a:rPr>
              <a:t>Existing research and gaps </a:t>
            </a:r>
          </a:p>
          <a:p>
            <a:pPr marL="228600" lvl="3" indent="-228600">
              <a:spcBef>
                <a:spcPts val="600"/>
              </a:spcBef>
              <a:buClr>
                <a:srgbClr val="747C74"/>
              </a:buClr>
              <a:buSzPts val="1200"/>
              <a:buFont typeface="Arial"/>
              <a:buAutoNum type="alphaUcPeriod"/>
            </a:pPr>
            <a:r>
              <a:rPr lang="en-US" sz="1600">
                <a:solidFill>
                  <a:schemeClr val="tx1"/>
                </a:solidFill>
                <a:latin typeface="PT Serif"/>
              </a:rPr>
              <a:t>Comparative research</a:t>
            </a:r>
          </a:p>
        </p:txBody>
      </p:sp>
      <p:cxnSp>
        <p:nvCxnSpPr>
          <p:cNvPr id="23" name="Google Shape;485;p9">
            <a:extLst>
              <a:ext uri="{FF2B5EF4-FFF2-40B4-BE49-F238E27FC236}">
                <a16:creationId xmlns:a16="http://schemas.microsoft.com/office/drawing/2014/main" id="{7D7890BD-07EE-C7A8-3130-5C4B3C280C68}"/>
              </a:ext>
            </a:extLst>
          </p:cNvPr>
          <p:cNvCxnSpPr>
            <a:cxnSpLocks/>
          </p:cNvCxnSpPr>
          <p:nvPr/>
        </p:nvCxnSpPr>
        <p:spPr>
          <a:xfrm>
            <a:off x="3045029" y="4966927"/>
            <a:ext cx="8697469" cy="0"/>
          </a:xfrm>
          <a:prstGeom prst="straightConnector1">
            <a:avLst/>
          </a:prstGeom>
          <a:noFill/>
          <a:ln w="9525" cap="flat" cmpd="sng">
            <a:solidFill>
              <a:srgbClr val="747C74"/>
            </a:solidFill>
            <a:prstDash val="dot"/>
            <a:round/>
            <a:headEnd type="none" w="sm" len="sm"/>
            <a:tailEnd type="none" w="sm" len="sm"/>
          </a:ln>
        </p:spPr>
      </p:cxnSp>
      <p:sp>
        <p:nvSpPr>
          <p:cNvPr id="27" name="Google Shape;265;p4">
            <a:extLst>
              <a:ext uri="{FF2B5EF4-FFF2-40B4-BE49-F238E27FC236}">
                <a16:creationId xmlns:a16="http://schemas.microsoft.com/office/drawing/2014/main" id="{197443CA-EDD1-46F2-8D91-071BC65F6AB0}"/>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
        <p:nvSpPr>
          <p:cNvPr id="14" name="Google Shape;604;p14">
            <a:extLst>
              <a:ext uri="{FF2B5EF4-FFF2-40B4-BE49-F238E27FC236}">
                <a16:creationId xmlns:a16="http://schemas.microsoft.com/office/drawing/2014/main" id="{A1E961C6-A915-04F7-C015-CE079B893663}"/>
              </a:ext>
            </a:extLst>
          </p:cNvPr>
          <p:cNvSpPr txBox="1"/>
          <p:nvPr/>
        </p:nvSpPr>
        <p:spPr>
          <a:xfrm>
            <a:off x="3572507" y="1676499"/>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HEALTH HUB</a:t>
            </a:r>
            <a:endParaRPr lang="en-US"/>
          </a:p>
        </p:txBody>
      </p:sp>
      <p:sp>
        <p:nvSpPr>
          <p:cNvPr id="15" name="Google Shape;482;p9">
            <a:extLst>
              <a:ext uri="{FF2B5EF4-FFF2-40B4-BE49-F238E27FC236}">
                <a16:creationId xmlns:a16="http://schemas.microsoft.com/office/drawing/2014/main" id="{B17B3F7B-E6E5-2CF2-3841-2B75F707E0B6}"/>
              </a:ext>
            </a:extLst>
          </p:cNvPr>
          <p:cNvSpPr txBox="1"/>
          <p:nvPr/>
        </p:nvSpPr>
        <p:spPr>
          <a:xfrm>
            <a:off x="4065202" y="4109298"/>
            <a:ext cx="6213890" cy="323165"/>
          </a:xfrm>
          <a:prstGeom prst="rect">
            <a:avLst/>
          </a:prstGeom>
          <a:noFill/>
          <a:ln>
            <a:noFill/>
          </a:ln>
        </p:spPr>
        <p:txBody>
          <a:bodyPr spcFirstLastPara="1" wrap="square" lIns="0" tIns="0" rIns="0" bIns="0" anchor="t" anchorCtr="0">
            <a:spAutoFit/>
          </a:bodyPr>
          <a:lstStyle/>
          <a:p>
            <a:pPr marL="228600" lvl="3" indent="-228600">
              <a:spcBef>
                <a:spcPts val="600"/>
              </a:spcBef>
              <a:buClr>
                <a:srgbClr val="747C74"/>
              </a:buClr>
              <a:buSzPts val="1200"/>
              <a:buAutoNum type="alphaUcPeriod"/>
            </a:pPr>
            <a:r>
              <a:rPr lang="en-US" sz="1600">
                <a:solidFill>
                  <a:schemeClr val="tx1"/>
                </a:solidFill>
                <a:latin typeface="PT Serif"/>
              </a:rPr>
              <a:t>Updates on 1095-B</a:t>
            </a:r>
            <a:endParaRPr lang="en-US" sz="1600">
              <a:latin typeface="PT Serif"/>
            </a:endParaRPr>
          </a:p>
        </p:txBody>
      </p:sp>
      <p:sp>
        <p:nvSpPr>
          <p:cNvPr id="16" name="Google Shape;604;p14">
            <a:extLst>
              <a:ext uri="{FF2B5EF4-FFF2-40B4-BE49-F238E27FC236}">
                <a16:creationId xmlns:a16="http://schemas.microsoft.com/office/drawing/2014/main" id="{8303EEBF-4F9C-9FA5-F8CE-9B320018BC66}"/>
              </a:ext>
            </a:extLst>
          </p:cNvPr>
          <p:cNvSpPr txBox="1"/>
          <p:nvPr/>
        </p:nvSpPr>
        <p:spPr>
          <a:xfrm>
            <a:off x="3572506" y="3876594"/>
            <a:ext cx="4824457" cy="369094"/>
          </a:xfrm>
          <a:prstGeom prst="rect">
            <a:avLst/>
          </a:prstGeom>
          <a:noFill/>
          <a:ln>
            <a:noFill/>
          </a:ln>
        </p:spPr>
        <p:txBody>
          <a:bodyPr spcFirstLastPara="1" wrap="square" lIns="0" tIns="45700" rIns="0" bIns="45700" anchor="t" anchorCtr="0">
            <a:normAutofit/>
          </a:bodyPr>
          <a:lstStyle/>
          <a:p>
            <a:pPr marL="0" marR="0" lvl="0" indent="0" algn="l">
              <a:lnSpc>
                <a:spcPct val="100000"/>
              </a:lnSpc>
              <a:spcBef>
                <a:spcPts val="0"/>
              </a:spcBef>
              <a:spcAft>
                <a:spcPts val="0"/>
              </a:spcAft>
              <a:buNone/>
            </a:pPr>
            <a:r>
              <a:rPr lang="en-US">
                <a:solidFill>
                  <a:srgbClr val="0071BF"/>
                </a:solidFill>
                <a:latin typeface="Source Sans Pro"/>
                <a:ea typeface="Source Sans Pro"/>
                <a:sym typeface="Source Sans Pro"/>
              </a:rPr>
              <a:t>1095-B</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Health Hub</a:t>
            </a:r>
            <a:endParaRPr/>
          </a:p>
        </p:txBody>
      </p:sp>
      <p:sp>
        <p:nvSpPr>
          <p:cNvPr id="325" name="Google Shape;325;p5"/>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1 DEMO</a:t>
            </a:r>
            <a:endParaRPr/>
          </a:p>
        </p:txBody>
      </p:sp>
      <p:sp>
        <p:nvSpPr>
          <p:cNvPr id="326" name="Google Shape;326;p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6" name="Google Shape;265;p4">
            <a:extLst>
              <a:ext uri="{FF2B5EF4-FFF2-40B4-BE49-F238E27FC236}">
                <a16:creationId xmlns:a16="http://schemas.microsoft.com/office/drawing/2014/main" id="{52F294C0-50DD-45BA-A424-0456AD20FBC1}"/>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Health Hub Strategic Roadmap v1</a:t>
            </a:r>
            <a:endParaRPr/>
          </a:p>
        </p:txBody>
      </p:sp>
      <p:sp>
        <p:nvSpPr>
          <p:cNvPr id="263" name="Google Shape;263;p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7</a:t>
            </a:fld>
            <a:endParaRPr>
              <a:latin typeface="Source Sans Pro"/>
              <a:ea typeface="Source Sans Pro"/>
              <a:cs typeface="Source Sans Pro"/>
              <a:sym typeface="Source Sans Pro"/>
            </a:endParaRPr>
          </a:p>
        </p:txBody>
      </p:sp>
      <p:sp>
        <p:nvSpPr>
          <p:cNvPr id="264" name="Google Shape;264;p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47C74"/>
              </a:buClr>
              <a:buSzPts val="1200"/>
              <a:buFont typeface="Source Sans Pro"/>
              <a:buNone/>
            </a:pPr>
            <a:r>
              <a:rPr lang="en-US" sz="1200">
                <a:solidFill>
                  <a:srgbClr val="747C74"/>
                </a:solidFill>
                <a:latin typeface="Source Sans Pro"/>
                <a:ea typeface="Source Sans Pro"/>
                <a:cs typeface="Source Sans Pro"/>
                <a:sym typeface="Source Sans Pro"/>
              </a:rPr>
              <a:t>Product Management</a:t>
            </a:r>
            <a:endParaRPr sz="1800" b="0" i="0" u="none" strike="noStrike" cap="none">
              <a:solidFill>
                <a:schemeClr val="dk1"/>
              </a:solidFill>
              <a:latin typeface="Calibri"/>
              <a:ea typeface="Calibri"/>
              <a:cs typeface="Calibri"/>
              <a:sym typeface="Calibri"/>
            </a:endParaRPr>
          </a:p>
        </p:txBody>
      </p:sp>
      <p:sp>
        <p:nvSpPr>
          <p:cNvPr id="265" name="Google Shape;265;p4"/>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cxnSp>
        <p:nvCxnSpPr>
          <p:cNvPr id="267" name="Google Shape;267;p4"/>
          <p:cNvCxnSpPr>
            <a:cxnSpLocks/>
          </p:cNvCxnSpPr>
          <p:nvPr/>
        </p:nvCxnSpPr>
        <p:spPr>
          <a:xfrm>
            <a:off x="1806739" y="2342013"/>
            <a:ext cx="9810040" cy="2210"/>
          </a:xfrm>
          <a:prstGeom prst="straightConnector1">
            <a:avLst/>
          </a:prstGeom>
          <a:noFill/>
          <a:ln w="9525" cap="flat" cmpd="sng">
            <a:solidFill>
              <a:srgbClr val="232B34"/>
            </a:solidFill>
            <a:prstDash val="solid"/>
            <a:round/>
            <a:headEnd type="none" w="sm" len="sm"/>
            <a:tailEnd type="none" w="sm" len="sm"/>
          </a:ln>
        </p:spPr>
      </p:cxnSp>
      <p:sp>
        <p:nvSpPr>
          <p:cNvPr id="287" name="Google Shape;287;p4"/>
          <p:cNvSpPr txBox="1"/>
          <p:nvPr/>
        </p:nvSpPr>
        <p:spPr>
          <a:xfrm>
            <a:off x="608677" y="1756036"/>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solidFill>
                  <a:srgbClr val="0467B8"/>
                </a:solidFill>
                <a:latin typeface="Source Sans Pro"/>
                <a:ea typeface="Source Sans Pro"/>
                <a:cs typeface="Source Sans Pro"/>
                <a:sym typeface="Source Sans Pro"/>
              </a:rPr>
              <a:t>YEAR</a:t>
            </a:r>
            <a:endParaRPr sz="1400" b="0" i="0" u="none" strike="noStrike" cap="none">
              <a:solidFill>
                <a:srgbClr val="000000"/>
              </a:solidFill>
              <a:latin typeface="Arial"/>
              <a:ea typeface="Arial"/>
              <a:cs typeface="Arial"/>
              <a:sym typeface="Arial"/>
            </a:endParaRPr>
          </a:p>
        </p:txBody>
      </p:sp>
      <p:sp>
        <p:nvSpPr>
          <p:cNvPr id="288" name="Google Shape;288;p4"/>
          <p:cNvSpPr txBox="1"/>
          <p:nvPr/>
        </p:nvSpPr>
        <p:spPr>
          <a:xfrm>
            <a:off x="941273" y="2483737"/>
            <a:ext cx="92863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Task Order</a:t>
            </a:r>
            <a:endParaRPr sz="1400" b="0" i="0" u="none" strike="noStrike" cap="none">
              <a:solidFill>
                <a:srgbClr val="000000"/>
              </a:solidFill>
              <a:latin typeface="Arial"/>
              <a:ea typeface="Arial"/>
              <a:cs typeface="Arial"/>
              <a:sym typeface="Arial"/>
            </a:endParaRPr>
          </a:p>
        </p:txBody>
      </p:sp>
      <p:sp>
        <p:nvSpPr>
          <p:cNvPr id="289" name="Google Shape;289;p4"/>
          <p:cNvSpPr txBox="1"/>
          <p:nvPr/>
        </p:nvSpPr>
        <p:spPr>
          <a:xfrm>
            <a:off x="607773" y="2057409"/>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MONTH</a:t>
            </a:r>
            <a:endParaRPr sz="1200" b="0" i="0" u="none" strike="noStrike" cap="none">
              <a:solidFill>
                <a:srgbClr val="0467B8"/>
              </a:solidFill>
              <a:latin typeface="Source Sans Pro"/>
              <a:ea typeface="Source Sans Pro"/>
              <a:cs typeface="Source Sans Pro"/>
              <a:sym typeface="Source Sans Pro"/>
            </a:endParaRPr>
          </a:p>
        </p:txBody>
      </p:sp>
      <p:sp>
        <p:nvSpPr>
          <p:cNvPr id="290" name="Google Shape;290;p4"/>
          <p:cNvSpPr txBox="1"/>
          <p:nvPr/>
        </p:nvSpPr>
        <p:spPr>
          <a:xfrm>
            <a:off x="598999" y="3148080"/>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FOCUS</a:t>
            </a:r>
            <a:endParaRPr sz="1200" b="0" i="0" u="none" strike="noStrike" cap="none">
              <a:solidFill>
                <a:srgbClr val="0467B8"/>
              </a:solidFill>
              <a:latin typeface="Source Sans Pro"/>
              <a:ea typeface="Source Sans Pro"/>
              <a:cs typeface="Source Sans Pro"/>
              <a:sym typeface="Source Sans Pro"/>
            </a:endParaRPr>
          </a:p>
        </p:txBody>
      </p:sp>
      <p:sp>
        <p:nvSpPr>
          <p:cNvPr id="296" name="Google Shape;296;p4"/>
          <p:cNvSpPr txBox="1"/>
          <p:nvPr/>
        </p:nvSpPr>
        <p:spPr>
          <a:xfrm>
            <a:off x="1797158" y="2034992"/>
            <a:ext cx="1554480" cy="233843"/>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bg1"/>
                </a:solidFill>
                <a:latin typeface="Source Sans Pro"/>
                <a:ea typeface="Source Sans Pro"/>
                <a:cs typeface="Source Sans Pro"/>
                <a:sym typeface="Source Sans Pro"/>
              </a:rPr>
              <a:t>Apr</a:t>
            </a:r>
            <a:endParaRPr sz="1200" b="0" i="0" u="none" strike="noStrike" cap="none">
              <a:solidFill>
                <a:schemeClr val="bg1"/>
              </a:solidFill>
              <a:latin typeface="Source Sans Pro"/>
              <a:ea typeface="Source Sans Pro"/>
              <a:cs typeface="Source Sans Pro"/>
              <a:sym typeface="Source Sans Pro"/>
            </a:endParaRPr>
          </a:p>
        </p:txBody>
      </p:sp>
      <p:sp>
        <p:nvSpPr>
          <p:cNvPr id="297" name="Google Shape;297;p4"/>
          <p:cNvSpPr txBox="1"/>
          <p:nvPr/>
        </p:nvSpPr>
        <p:spPr>
          <a:xfrm>
            <a:off x="2954029"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tx1">
                    <a:lumMod val="50000"/>
                    <a:lumOff val="50000"/>
                  </a:schemeClr>
                </a:solidFill>
                <a:latin typeface="Source Sans Pro"/>
                <a:ea typeface="Source Sans Pro"/>
                <a:cs typeface="Source Sans Pro"/>
                <a:sym typeface="Source Sans Pro"/>
              </a:rPr>
              <a:t>16</a:t>
            </a:r>
            <a:endParaRPr sz="1200" b="0" i="0" u="none" strike="noStrike" cap="none">
              <a:solidFill>
                <a:schemeClr val="tx1">
                  <a:lumMod val="50000"/>
                  <a:lumOff val="50000"/>
                </a:schemeClr>
              </a:solidFill>
              <a:latin typeface="Source Sans Pro"/>
              <a:ea typeface="Source Sans Pro"/>
              <a:cs typeface="Source Sans Pro"/>
              <a:sym typeface="Source Sans Pro"/>
            </a:endParaRPr>
          </a:p>
        </p:txBody>
      </p:sp>
      <p:sp>
        <p:nvSpPr>
          <p:cNvPr id="298" name="Google Shape;298;p4"/>
          <p:cNvSpPr txBox="1"/>
          <p:nvPr/>
        </p:nvSpPr>
        <p:spPr>
          <a:xfrm>
            <a:off x="3674953"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tx1">
                    <a:lumMod val="50000"/>
                    <a:lumOff val="50000"/>
                  </a:schemeClr>
                </a:solidFill>
                <a:latin typeface="Source Sans Pro"/>
                <a:ea typeface="Source Sans Pro"/>
                <a:cs typeface="Source Sans Pro"/>
                <a:sym typeface="Source Sans Pro"/>
              </a:rPr>
              <a:t>17</a:t>
            </a:r>
            <a:endParaRPr sz="1200" b="0" i="0" u="none" strike="noStrike" cap="none">
              <a:solidFill>
                <a:schemeClr val="tx1">
                  <a:lumMod val="50000"/>
                  <a:lumOff val="50000"/>
                </a:schemeClr>
              </a:solidFill>
              <a:latin typeface="Source Sans Pro"/>
              <a:ea typeface="Source Sans Pro"/>
              <a:cs typeface="Source Sans Pro"/>
              <a:sym typeface="Source Sans Pro"/>
            </a:endParaRPr>
          </a:p>
        </p:txBody>
      </p:sp>
      <p:sp>
        <p:nvSpPr>
          <p:cNvPr id="299" name="Google Shape;299;p4"/>
          <p:cNvSpPr txBox="1"/>
          <p:nvPr/>
        </p:nvSpPr>
        <p:spPr>
          <a:xfrm>
            <a:off x="4374402" y="2441033"/>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tx1">
                    <a:lumMod val="50000"/>
                    <a:lumOff val="50000"/>
                  </a:schemeClr>
                </a:solidFill>
                <a:latin typeface="Source Sans Pro"/>
                <a:ea typeface="Source Sans Pro"/>
                <a:cs typeface="Source Sans Pro"/>
                <a:sym typeface="Source Sans Pro"/>
              </a:rPr>
              <a:t>18</a:t>
            </a:r>
            <a:endParaRPr sz="1200" b="0" i="0" u="none" strike="noStrike" cap="none">
              <a:solidFill>
                <a:schemeClr val="tx1">
                  <a:lumMod val="50000"/>
                  <a:lumOff val="50000"/>
                </a:schemeClr>
              </a:solidFill>
              <a:latin typeface="Source Sans Pro"/>
              <a:ea typeface="Source Sans Pro"/>
              <a:cs typeface="Source Sans Pro"/>
              <a:sym typeface="Source Sans Pro"/>
            </a:endParaRPr>
          </a:p>
        </p:txBody>
      </p:sp>
      <p:sp>
        <p:nvSpPr>
          <p:cNvPr id="300" name="Google Shape;300;p4"/>
          <p:cNvSpPr txBox="1"/>
          <p:nvPr/>
        </p:nvSpPr>
        <p:spPr>
          <a:xfrm>
            <a:off x="5116744" y="2441033"/>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tx1">
                    <a:lumMod val="50000"/>
                    <a:lumOff val="50000"/>
                  </a:schemeClr>
                </a:solidFill>
                <a:latin typeface="Source Sans Pro"/>
                <a:ea typeface="Source Sans Pro"/>
                <a:cs typeface="Source Sans Pro"/>
                <a:sym typeface="Source Sans Pro"/>
              </a:rPr>
              <a:t>19</a:t>
            </a:r>
            <a:endParaRPr sz="1200" b="0" i="0" u="none" strike="noStrike" cap="none">
              <a:solidFill>
                <a:schemeClr val="tx1">
                  <a:lumMod val="50000"/>
                  <a:lumOff val="50000"/>
                </a:schemeClr>
              </a:solidFill>
              <a:latin typeface="Source Sans Pro"/>
              <a:ea typeface="Source Sans Pro"/>
              <a:cs typeface="Source Sans Pro"/>
              <a:sym typeface="Source Sans Pro"/>
            </a:endParaRPr>
          </a:p>
        </p:txBody>
      </p:sp>
      <p:sp>
        <p:nvSpPr>
          <p:cNvPr id="301" name="Google Shape;301;p4"/>
          <p:cNvSpPr txBox="1"/>
          <p:nvPr/>
        </p:nvSpPr>
        <p:spPr>
          <a:xfrm>
            <a:off x="5844042"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tx1">
                    <a:lumMod val="50000"/>
                    <a:lumOff val="50000"/>
                  </a:schemeClr>
                </a:solidFill>
                <a:latin typeface="Source Sans Pro"/>
                <a:ea typeface="Source Sans Pro"/>
                <a:cs typeface="Source Sans Pro"/>
                <a:sym typeface="Source Sans Pro"/>
              </a:rPr>
              <a:t>20</a:t>
            </a:r>
            <a:endParaRPr sz="1200" b="0" i="0" u="none" strike="noStrike" cap="none">
              <a:solidFill>
                <a:schemeClr val="tx1">
                  <a:lumMod val="50000"/>
                  <a:lumOff val="50000"/>
                </a:schemeClr>
              </a:solidFill>
              <a:latin typeface="Source Sans Pro"/>
              <a:ea typeface="Source Sans Pro"/>
              <a:cs typeface="Source Sans Pro"/>
              <a:sym typeface="Source Sans Pro"/>
            </a:endParaRPr>
          </a:p>
        </p:txBody>
      </p:sp>
      <p:sp>
        <p:nvSpPr>
          <p:cNvPr id="302" name="Google Shape;302;p4"/>
          <p:cNvSpPr txBox="1"/>
          <p:nvPr/>
        </p:nvSpPr>
        <p:spPr>
          <a:xfrm>
            <a:off x="6582663"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tx1">
                    <a:lumMod val="50000"/>
                    <a:lumOff val="50000"/>
                  </a:schemeClr>
                </a:solidFill>
                <a:latin typeface="Source Sans Pro"/>
                <a:ea typeface="Source Sans Pro"/>
                <a:cs typeface="Source Sans Pro"/>
                <a:sym typeface="Source Sans Pro"/>
              </a:rPr>
              <a:t>21</a:t>
            </a:r>
            <a:endParaRPr sz="1200" b="0" i="0" u="none" strike="noStrike" cap="none">
              <a:solidFill>
                <a:schemeClr val="tx1">
                  <a:lumMod val="50000"/>
                  <a:lumOff val="50000"/>
                </a:schemeClr>
              </a:solidFill>
              <a:latin typeface="Source Sans Pro"/>
              <a:ea typeface="Source Sans Pro"/>
              <a:cs typeface="Source Sans Pro"/>
              <a:sym typeface="Source Sans Pro"/>
            </a:endParaRPr>
          </a:p>
        </p:txBody>
      </p:sp>
      <p:sp>
        <p:nvSpPr>
          <p:cNvPr id="303" name="Google Shape;303;p4"/>
          <p:cNvSpPr txBox="1"/>
          <p:nvPr/>
        </p:nvSpPr>
        <p:spPr>
          <a:xfrm>
            <a:off x="7309961" y="2441033"/>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tx1">
                    <a:lumMod val="50000"/>
                    <a:lumOff val="50000"/>
                  </a:schemeClr>
                </a:solidFill>
                <a:latin typeface="Source Sans Pro"/>
                <a:ea typeface="Source Sans Pro"/>
                <a:cs typeface="Source Sans Pro"/>
                <a:sym typeface="Source Sans Pro"/>
              </a:rPr>
              <a:t>22</a:t>
            </a:r>
            <a:endParaRPr sz="1200" b="0" i="0" u="none" strike="noStrike" cap="none">
              <a:solidFill>
                <a:schemeClr val="tx1">
                  <a:lumMod val="50000"/>
                  <a:lumOff val="50000"/>
                </a:schemeClr>
              </a:solidFill>
              <a:latin typeface="Source Sans Pro"/>
              <a:ea typeface="Source Sans Pro"/>
              <a:cs typeface="Source Sans Pro"/>
              <a:sym typeface="Source Sans Pro"/>
            </a:endParaRPr>
          </a:p>
        </p:txBody>
      </p:sp>
      <p:sp>
        <p:nvSpPr>
          <p:cNvPr id="304" name="Google Shape;304;p4"/>
          <p:cNvSpPr txBox="1"/>
          <p:nvPr/>
        </p:nvSpPr>
        <p:spPr>
          <a:xfrm>
            <a:off x="8048582"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tx1">
                    <a:lumMod val="50000"/>
                    <a:lumOff val="50000"/>
                  </a:schemeClr>
                </a:solidFill>
                <a:latin typeface="Source Sans Pro"/>
                <a:ea typeface="Source Sans Pro"/>
                <a:cs typeface="Source Sans Pro"/>
                <a:sym typeface="Source Sans Pro"/>
              </a:rPr>
              <a:t>23</a:t>
            </a:r>
            <a:endParaRPr sz="1200" b="0" i="0" u="none" strike="noStrike" cap="none">
              <a:solidFill>
                <a:schemeClr val="tx1">
                  <a:lumMod val="50000"/>
                  <a:lumOff val="50000"/>
                </a:schemeClr>
              </a:solidFill>
              <a:latin typeface="Source Sans Pro"/>
              <a:ea typeface="Source Sans Pro"/>
              <a:cs typeface="Source Sans Pro"/>
              <a:sym typeface="Source Sans Pro"/>
            </a:endParaRPr>
          </a:p>
        </p:txBody>
      </p:sp>
      <p:sp>
        <p:nvSpPr>
          <p:cNvPr id="305" name="Google Shape;305;p4"/>
          <p:cNvSpPr txBox="1"/>
          <p:nvPr/>
        </p:nvSpPr>
        <p:spPr>
          <a:xfrm>
            <a:off x="8760838"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tx1">
                    <a:lumMod val="50000"/>
                    <a:lumOff val="50000"/>
                  </a:schemeClr>
                </a:solidFill>
                <a:latin typeface="Source Sans Pro"/>
                <a:ea typeface="Source Sans Pro"/>
                <a:cs typeface="Source Sans Pro"/>
                <a:sym typeface="Source Sans Pro"/>
              </a:rPr>
              <a:t>24</a:t>
            </a:r>
            <a:endParaRPr sz="1200" b="0" i="0" u="none" strike="noStrike" cap="none">
              <a:solidFill>
                <a:schemeClr val="tx1">
                  <a:lumMod val="50000"/>
                  <a:lumOff val="50000"/>
                </a:schemeClr>
              </a:solidFill>
              <a:latin typeface="Source Sans Pro"/>
              <a:ea typeface="Source Sans Pro"/>
              <a:cs typeface="Source Sans Pro"/>
              <a:sym typeface="Source Sans Pro"/>
            </a:endParaRPr>
          </a:p>
        </p:txBody>
      </p:sp>
      <p:sp>
        <p:nvSpPr>
          <p:cNvPr id="306" name="Google Shape;306;p4"/>
          <p:cNvSpPr txBox="1"/>
          <p:nvPr/>
        </p:nvSpPr>
        <p:spPr>
          <a:xfrm>
            <a:off x="9464723"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tx1">
                    <a:lumMod val="50000"/>
                    <a:lumOff val="50000"/>
                  </a:schemeClr>
                </a:solidFill>
                <a:latin typeface="Source Sans Pro"/>
                <a:ea typeface="Source Sans Pro"/>
                <a:cs typeface="Source Sans Pro"/>
                <a:sym typeface="Source Sans Pro"/>
              </a:rPr>
              <a:t>25</a:t>
            </a:r>
            <a:endParaRPr sz="1200" b="0" i="0" u="none" strike="noStrike" cap="none">
              <a:solidFill>
                <a:schemeClr val="tx1">
                  <a:lumMod val="50000"/>
                  <a:lumOff val="50000"/>
                </a:schemeClr>
              </a:solidFill>
              <a:latin typeface="Source Sans Pro"/>
              <a:ea typeface="Source Sans Pro"/>
              <a:cs typeface="Source Sans Pro"/>
              <a:sym typeface="Source Sans Pro"/>
            </a:endParaRPr>
          </a:p>
        </p:txBody>
      </p:sp>
      <p:sp>
        <p:nvSpPr>
          <p:cNvPr id="307" name="Google Shape;307;p4"/>
          <p:cNvSpPr txBox="1"/>
          <p:nvPr/>
        </p:nvSpPr>
        <p:spPr>
          <a:xfrm>
            <a:off x="3410269" y="2026197"/>
            <a:ext cx="1554480" cy="24019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May</a:t>
            </a:r>
            <a:endParaRPr sz="1200" b="0" i="0" u="none" strike="noStrike" cap="none">
              <a:solidFill>
                <a:schemeClr val="dk2"/>
              </a:solidFill>
              <a:latin typeface="Source Sans Pro"/>
              <a:ea typeface="Source Sans Pro"/>
              <a:cs typeface="Source Sans Pro"/>
              <a:sym typeface="Source Sans Pro"/>
            </a:endParaRPr>
          </a:p>
        </p:txBody>
      </p:sp>
      <p:sp>
        <p:nvSpPr>
          <p:cNvPr id="308" name="Google Shape;308;p4"/>
          <p:cNvSpPr txBox="1"/>
          <p:nvPr/>
        </p:nvSpPr>
        <p:spPr>
          <a:xfrm>
            <a:off x="5023380" y="2029372"/>
            <a:ext cx="15544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Jun</a:t>
            </a:r>
            <a:endParaRPr sz="1200" b="0" i="0" u="none" strike="noStrike" cap="none">
              <a:solidFill>
                <a:schemeClr val="dk2"/>
              </a:solidFill>
              <a:latin typeface="Source Sans Pro"/>
              <a:ea typeface="Source Sans Pro"/>
              <a:cs typeface="Source Sans Pro"/>
              <a:sym typeface="Source Sans Pro"/>
            </a:endParaRPr>
          </a:p>
        </p:txBody>
      </p:sp>
      <p:sp>
        <p:nvSpPr>
          <p:cNvPr id="309" name="Google Shape;309;p4"/>
          <p:cNvSpPr txBox="1"/>
          <p:nvPr/>
        </p:nvSpPr>
        <p:spPr>
          <a:xfrm>
            <a:off x="6636717" y="2034393"/>
            <a:ext cx="15544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Jul</a:t>
            </a:r>
            <a:endParaRPr sz="1200" b="0" i="0" u="none" strike="noStrike" cap="none">
              <a:solidFill>
                <a:schemeClr val="dk2"/>
              </a:solidFill>
              <a:latin typeface="Source Sans Pro"/>
              <a:ea typeface="Source Sans Pro"/>
              <a:cs typeface="Source Sans Pro"/>
              <a:sym typeface="Source Sans Pro"/>
            </a:endParaRPr>
          </a:p>
        </p:txBody>
      </p:sp>
      <p:sp>
        <p:nvSpPr>
          <p:cNvPr id="310" name="Google Shape;310;p4"/>
          <p:cNvSpPr txBox="1"/>
          <p:nvPr/>
        </p:nvSpPr>
        <p:spPr>
          <a:xfrm>
            <a:off x="8223235" y="2029372"/>
            <a:ext cx="15544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Aug</a:t>
            </a:r>
            <a:endParaRPr sz="1200" b="0" i="0" u="none" strike="noStrike" cap="none">
              <a:solidFill>
                <a:schemeClr val="dk2"/>
              </a:solidFill>
              <a:latin typeface="Source Sans Pro"/>
              <a:ea typeface="Source Sans Pro"/>
              <a:cs typeface="Source Sans Pro"/>
              <a:sym typeface="Source Sans Pro"/>
            </a:endParaRPr>
          </a:p>
        </p:txBody>
      </p:sp>
      <p:sp>
        <p:nvSpPr>
          <p:cNvPr id="313" name="Google Shape;313;p4"/>
          <p:cNvSpPr txBox="1"/>
          <p:nvPr/>
        </p:nvSpPr>
        <p:spPr>
          <a:xfrm>
            <a:off x="1721502" y="1720071"/>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2022</a:t>
            </a:r>
            <a:endParaRPr sz="1800" b="0" i="0" u="none" strike="noStrike" cap="none">
              <a:solidFill>
                <a:schemeClr val="dk1"/>
              </a:solidFill>
              <a:latin typeface="Calibri"/>
              <a:ea typeface="Calibri"/>
              <a:cs typeface="Calibri"/>
              <a:sym typeface="Calibri"/>
            </a:endParaRPr>
          </a:p>
        </p:txBody>
      </p:sp>
      <p:grpSp>
        <p:nvGrpSpPr>
          <p:cNvPr id="315" name="Google Shape;315;p4"/>
          <p:cNvGrpSpPr/>
          <p:nvPr/>
        </p:nvGrpSpPr>
        <p:grpSpPr>
          <a:xfrm>
            <a:off x="2945737" y="1417935"/>
            <a:ext cx="1351008" cy="4461457"/>
            <a:chOff x="5416154" y="1306817"/>
            <a:chExt cx="1351008" cy="4461457"/>
          </a:xfrm>
        </p:grpSpPr>
        <p:cxnSp>
          <p:nvCxnSpPr>
            <p:cNvPr id="316" name="Google Shape;316;p4"/>
            <p:cNvCxnSpPr/>
            <p:nvPr/>
          </p:nvCxnSpPr>
          <p:spPr>
            <a:xfrm>
              <a:off x="6086666" y="1493924"/>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317" name="Google Shape;317;p4"/>
            <p:cNvGrpSpPr/>
            <p:nvPr/>
          </p:nvGrpSpPr>
          <p:grpSpPr>
            <a:xfrm>
              <a:off x="5416154" y="1306817"/>
              <a:ext cx="1351008" cy="440384"/>
              <a:chOff x="5536804" y="1338567"/>
              <a:chExt cx="1351008" cy="440384"/>
            </a:xfrm>
          </p:grpSpPr>
          <p:sp>
            <p:nvSpPr>
              <p:cNvPr id="318" name="Google Shape;318;p4"/>
              <p:cNvSpPr/>
              <p:nvPr/>
            </p:nvSpPr>
            <p:spPr>
              <a:xfrm>
                <a:off x="5536804" y="1338567"/>
                <a:ext cx="1351008" cy="350972"/>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algn="ctr"/>
                <a:r>
                  <a:rPr lang="en-US" sz="1250" b="1">
                    <a:solidFill>
                      <a:schemeClr val="accent1"/>
                    </a:solidFill>
                    <a:latin typeface="Source Sans Pro Semibold"/>
                    <a:ea typeface="Source Sans Pro Semibold"/>
                    <a:sym typeface="Source Sans Pro"/>
                  </a:rPr>
                  <a:t>WE ARE HERE</a:t>
                </a:r>
                <a:endParaRPr lang="en-US" sz="1250">
                  <a:solidFill>
                    <a:schemeClr val="accent1"/>
                  </a:solidFill>
                  <a:ea typeface="Source Sans Pro"/>
                </a:endParaRPr>
              </a:p>
            </p:txBody>
          </p:sp>
          <p:sp>
            <p:nvSpPr>
              <p:cNvPr id="319" name="Google Shape;319;p4"/>
              <p:cNvSpPr/>
              <p:nvPr/>
            </p:nvSpPr>
            <p:spPr>
              <a:xfrm rot="10800000">
                <a:off x="6147203" y="1692245"/>
                <a:ext cx="127346" cy="86706"/>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64" name="Google Shape;310;p4">
            <a:extLst>
              <a:ext uri="{FF2B5EF4-FFF2-40B4-BE49-F238E27FC236}">
                <a16:creationId xmlns:a16="http://schemas.microsoft.com/office/drawing/2014/main" id="{CA6C26FC-4818-4FD6-A7E8-6C589AEEF4EB}"/>
              </a:ext>
            </a:extLst>
          </p:cNvPr>
          <p:cNvSpPr txBox="1"/>
          <p:nvPr/>
        </p:nvSpPr>
        <p:spPr>
          <a:xfrm>
            <a:off x="9836572" y="2029372"/>
            <a:ext cx="15544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a:solidFill>
                  <a:schemeClr val="dk2"/>
                </a:solidFill>
                <a:latin typeface="Source Sans Pro"/>
                <a:ea typeface="Source Sans Pro"/>
                <a:cs typeface="Source Sans Pro"/>
                <a:sym typeface="Source Sans Pro"/>
              </a:rPr>
              <a:t>Sep</a:t>
            </a:r>
            <a:endParaRPr sz="1200" b="0" i="0" u="none" strike="noStrike" cap="none">
              <a:solidFill>
                <a:schemeClr val="dk2"/>
              </a:solidFill>
              <a:latin typeface="Source Sans Pro"/>
              <a:ea typeface="Source Sans Pro"/>
              <a:cs typeface="Source Sans Pro"/>
              <a:sym typeface="Source Sans Pro"/>
            </a:endParaRPr>
          </a:p>
        </p:txBody>
      </p:sp>
      <p:sp>
        <p:nvSpPr>
          <p:cNvPr id="67" name="Google Shape;288;p4">
            <a:extLst>
              <a:ext uri="{FF2B5EF4-FFF2-40B4-BE49-F238E27FC236}">
                <a16:creationId xmlns:a16="http://schemas.microsoft.com/office/drawing/2014/main" id="{FFF40672-7497-5820-B836-24E2AFD2AA0B}"/>
              </a:ext>
            </a:extLst>
          </p:cNvPr>
          <p:cNvSpPr txBox="1"/>
          <p:nvPr/>
        </p:nvSpPr>
        <p:spPr>
          <a:xfrm>
            <a:off x="941273" y="2724724"/>
            <a:ext cx="92863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Arial"/>
                <a:sym typeface="Source Sans Pro"/>
              </a:rPr>
              <a:t>Product</a:t>
            </a:r>
            <a:endParaRPr sz="1400" b="0" i="0" u="none" strike="noStrike" cap="none">
              <a:solidFill>
                <a:srgbClr val="000000"/>
              </a:solidFill>
              <a:latin typeface="Arial"/>
              <a:ea typeface="Arial"/>
              <a:cs typeface="Arial"/>
              <a:sym typeface="Arial"/>
            </a:endParaRPr>
          </a:p>
        </p:txBody>
      </p:sp>
      <p:sp>
        <p:nvSpPr>
          <p:cNvPr id="68" name="Google Shape;289;p4">
            <a:extLst>
              <a:ext uri="{FF2B5EF4-FFF2-40B4-BE49-F238E27FC236}">
                <a16:creationId xmlns:a16="http://schemas.microsoft.com/office/drawing/2014/main" id="{B56FBABB-556A-643C-0CEB-B77D57ECE654}"/>
              </a:ext>
            </a:extLst>
          </p:cNvPr>
          <p:cNvSpPr txBox="1"/>
          <p:nvPr/>
        </p:nvSpPr>
        <p:spPr>
          <a:xfrm>
            <a:off x="599000" y="2270757"/>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SPRINT</a:t>
            </a:r>
            <a:endParaRPr sz="1200" b="0" i="0" u="none" strike="noStrike" cap="none">
              <a:solidFill>
                <a:srgbClr val="0467B8"/>
              </a:solidFill>
              <a:latin typeface="Source Sans Pro"/>
              <a:ea typeface="Source Sans Pro"/>
              <a:cs typeface="Source Sans Pro"/>
              <a:sym typeface="Source Sans Pro"/>
            </a:endParaRPr>
          </a:p>
        </p:txBody>
      </p:sp>
      <p:sp>
        <p:nvSpPr>
          <p:cNvPr id="72" name="Google Shape;297;p4">
            <a:extLst>
              <a:ext uri="{FF2B5EF4-FFF2-40B4-BE49-F238E27FC236}">
                <a16:creationId xmlns:a16="http://schemas.microsoft.com/office/drawing/2014/main" id="{E76CB44E-A93A-44B3-2C8A-95EDA5AB07DE}"/>
              </a:ext>
            </a:extLst>
          </p:cNvPr>
          <p:cNvSpPr txBox="1"/>
          <p:nvPr/>
        </p:nvSpPr>
        <p:spPr>
          <a:xfrm>
            <a:off x="2954029"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a:t>
            </a:r>
            <a:endParaRPr sz="1200" b="0" i="0" u="none" strike="noStrike" cap="none">
              <a:solidFill>
                <a:schemeClr val="dk2"/>
              </a:solidFill>
              <a:latin typeface="Source Sans Pro"/>
              <a:ea typeface="Source Sans Pro"/>
              <a:cs typeface="Source Sans Pro"/>
              <a:sym typeface="Source Sans Pro"/>
            </a:endParaRPr>
          </a:p>
        </p:txBody>
      </p:sp>
      <p:sp>
        <p:nvSpPr>
          <p:cNvPr id="73" name="Google Shape;297;p4">
            <a:extLst>
              <a:ext uri="{FF2B5EF4-FFF2-40B4-BE49-F238E27FC236}">
                <a16:creationId xmlns:a16="http://schemas.microsoft.com/office/drawing/2014/main" id="{2DD5A486-F461-2E94-5E23-D1747CB02BF1}"/>
              </a:ext>
            </a:extLst>
          </p:cNvPr>
          <p:cNvSpPr txBox="1"/>
          <p:nvPr/>
        </p:nvSpPr>
        <p:spPr>
          <a:xfrm>
            <a:off x="4374402"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3</a:t>
            </a:r>
            <a:endParaRPr sz="1200" b="0" i="0" u="none" strike="noStrike" cap="none">
              <a:solidFill>
                <a:schemeClr val="dk2"/>
              </a:solidFill>
              <a:latin typeface="Source Sans Pro"/>
              <a:ea typeface="Source Sans Pro"/>
              <a:cs typeface="Source Sans Pro"/>
              <a:sym typeface="Source Sans Pro"/>
            </a:endParaRPr>
          </a:p>
        </p:txBody>
      </p:sp>
      <p:sp>
        <p:nvSpPr>
          <p:cNvPr id="74" name="Google Shape;297;p4">
            <a:extLst>
              <a:ext uri="{FF2B5EF4-FFF2-40B4-BE49-F238E27FC236}">
                <a16:creationId xmlns:a16="http://schemas.microsoft.com/office/drawing/2014/main" id="{F1C0B8FE-BC62-82AF-BFC2-AA229000B80B}"/>
              </a:ext>
            </a:extLst>
          </p:cNvPr>
          <p:cNvSpPr txBox="1"/>
          <p:nvPr/>
        </p:nvSpPr>
        <p:spPr>
          <a:xfrm>
            <a:off x="5098166"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4</a:t>
            </a:r>
            <a:endParaRPr sz="1200" b="0" i="0" u="none" strike="noStrike" cap="none">
              <a:solidFill>
                <a:schemeClr val="dk2"/>
              </a:solidFill>
              <a:latin typeface="Source Sans Pro"/>
              <a:ea typeface="Source Sans Pro"/>
              <a:cs typeface="Source Sans Pro"/>
              <a:sym typeface="Source Sans Pro"/>
            </a:endParaRPr>
          </a:p>
        </p:txBody>
      </p:sp>
      <p:sp>
        <p:nvSpPr>
          <p:cNvPr id="75" name="Google Shape;297;p4">
            <a:extLst>
              <a:ext uri="{FF2B5EF4-FFF2-40B4-BE49-F238E27FC236}">
                <a16:creationId xmlns:a16="http://schemas.microsoft.com/office/drawing/2014/main" id="{861EE4AB-6375-FFA0-7890-3068A85F14DF}"/>
              </a:ext>
            </a:extLst>
          </p:cNvPr>
          <p:cNvSpPr txBox="1"/>
          <p:nvPr/>
        </p:nvSpPr>
        <p:spPr>
          <a:xfrm>
            <a:off x="5829423" y="2743470"/>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5</a:t>
            </a:r>
            <a:endParaRPr sz="1200" b="0" i="0" u="none" strike="noStrike" cap="none">
              <a:solidFill>
                <a:schemeClr val="dk2"/>
              </a:solidFill>
              <a:latin typeface="Source Sans Pro"/>
              <a:ea typeface="Source Sans Pro"/>
              <a:cs typeface="Source Sans Pro"/>
              <a:sym typeface="Source Sans Pro"/>
            </a:endParaRPr>
          </a:p>
        </p:txBody>
      </p:sp>
      <p:sp>
        <p:nvSpPr>
          <p:cNvPr id="76" name="Google Shape;297;p4">
            <a:extLst>
              <a:ext uri="{FF2B5EF4-FFF2-40B4-BE49-F238E27FC236}">
                <a16:creationId xmlns:a16="http://schemas.microsoft.com/office/drawing/2014/main" id="{6E187D25-28B0-59FC-0761-EA29730996DF}"/>
              </a:ext>
            </a:extLst>
          </p:cNvPr>
          <p:cNvSpPr txBox="1"/>
          <p:nvPr/>
        </p:nvSpPr>
        <p:spPr>
          <a:xfrm>
            <a:off x="6561138"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6</a:t>
            </a:r>
            <a:endParaRPr sz="1200" b="0" i="0" u="none" strike="noStrike" cap="none">
              <a:solidFill>
                <a:schemeClr val="dk2"/>
              </a:solidFill>
              <a:latin typeface="Source Sans Pro"/>
              <a:ea typeface="Source Sans Pro"/>
              <a:cs typeface="Source Sans Pro"/>
              <a:sym typeface="Source Sans Pro"/>
            </a:endParaRPr>
          </a:p>
        </p:txBody>
      </p:sp>
      <p:sp>
        <p:nvSpPr>
          <p:cNvPr id="77" name="Google Shape;297;p4">
            <a:extLst>
              <a:ext uri="{FF2B5EF4-FFF2-40B4-BE49-F238E27FC236}">
                <a16:creationId xmlns:a16="http://schemas.microsoft.com/office/drawing/2014/main" id="{7C16223F-CE78-EFA0-25A8-CCDCCCF3A620}"/>
              </a:ext>
            </a:extLst>
          </p:cNvPr>
          <p:cNvSpPr txBox="1"/>
          <p:nvPr/>
        </p:nvSpPr>
        <p:spPr>
          <a:xfrm>
            <a:off x="7305946" y="2743470"/>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7</a:t>
            </a:r>
            <a:endParaRPr sz="1200" b="0" i="0" u="none" strike="noStrike" cap="none">
              <a:solidFill>
                <a:schemeClr val="dk2"/>
              </a:solidFill>
              <a:latin typeface="Source Sans Pro"/>
              <a:ea typeface="Source Sans Pro"/>
              <a:cs typeface="Source Sans Pro"/>
              <a:sym typeface="Source Sans Pro"/>
            </a:endParaRPr>
          </a:p>
        </p:txBody>
      </p:sp>
      <p:sp>
        <p:nvSpPr>
          <p:cNvPr id="78" name="Google Shape;297;p4">
            <a:extLst>
              <a:ext uri="{FF2B5EF4-FFF2-40B4-BE49-F238E27FC236}">
                <a16:creationId xmlns:a16="http://schemas.microsoft.com/office/drawing/2014/main" id="{07189ABE-74BC-6418-4F2F-A7E85C3DF967}"/>
              </a:ext>
            </a:extLst>
          </p:cNvPr>
          <p:cNvSpPr txBox="1"/>
          <p:nvPr/>
        </p:nvSpPr>
        <p:spPr>
          <a:xfrm>
            <a:off x="8039914" y="2743470"/>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8</a:t>
            </a:r>
            <a:endParaRPr sz="1200" b="0" i="0" u="none" strike="noStrike" cap="none">
              <a:solidFill>
                <a:schemeClr val="dk2"/>
              </a:solidFill>
              <a:latin typeface="Source Sans Pro"/>
              <a:ea typeface="Source Sans Pro"/>
              <a:cs typeface="Source Sans Pro"/>
              <a:sym typeface="Source Sans Pro"/>
            </a:endParaRPr>
          </a:p>
        </p:txBody>
      </p:sp>
      <p:sp>
        <p:nvSpPr>
          <p:cNvPr id="79" name="Google Shape;297;p4">
            <a:extLst>
              <a:ext uri="{FF2B5EF4-FFF2-40B4-BE49-F238E27FC236}">
                <a16:creationId xmlns:a16="http://schemas.microsoft.com/office/drawing/2014/main" id="{C385D3C1-31C8-8B5E-856F-F71AEE574E33}"/>
              </a:ext>
            </a:extLst>
          </p:cNvPr>
          <p:cNvSpPr txBox="1"/>
          <p:nvPr/>
        </p:nvSpPr>
        <p:spPr>
          <a:xfrm>
            <a:off x="8760838" y="2743470"/>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9</a:t>
            </a:r>
            <a:endParaRPr sz="1200" b="0" i="0" u="none" strike="noStrike" cap="none">
              <a:solidFill>
                <a:schemeClr val="dk2"/>
              </a:solidFill>
              <a:latin typeface="Source Sans Pro"/>
              <a:ea typeface="Source Sans Pro"/>
              <a:cs typeface="Source Sans Pro"/>
              <a:sym typeface="Source Sans Pro"/>
            </a:endParaRPr>
          </a:p>
        </p:txBody>
      </p:sp>
      <p:sp>
        <p:nvSpPr>
          <p:cNvPr id="80" name="Google Shape;297;p4">
            <a:extLst>
              <a:ext uri="{FF2B5EF4-FFF2-40B4-BE49-F238E27FC236}">
                <a16:creationId xmlns:a16="http://schemas.microsoft.com/office/drawing/2014/main" id="{D09FEA14-644C-4600-166E-1D186AC51E0A}"/>
              </a:ext>
            </a:extLst>
          </p:cNvPr>
          <p:cNvSpPr txBox="1"/>
          <p:nvPr/>
        </p:nvSpPr>
        <p:spPr>
          <a:xfrm>
            <a:off x="9481762"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a:solidFill>
                  <a:schemeClr val="dk2"/>
                </a:solidFill>
                <a:latin typeface="Source Sans Pro"/>
                <a:ea typeface="Source Sans Pro"/>
                <a:cs typeface="Source Sans Pro"/>
                <a:sym typeface="Source Sans Pro"/>
              </a:rPr>
              <a:t>10</a:t>
            </a:r>
            <a:endParaRPr sz="1200" b="0" i="0" u="none" strike="noStrike" cap="none">
              <a:solidFill>
                <a:schemeClr val="dk2"/>
              </a:solidFill>
              <a:latin typeface="Source Sans Pro"/>
              <a:ea typeface="Source Sans Pro"/>
              <a:cs typeface="Source Sans Pro"/>
              <a:sym typeface="Source Sans Pro"/>
            </a:endParaRPr>
          </a:p>
        </p:txBody>
      </p:sp>
      <p:sp>
        <p:nvSpPr>
          <p:cNvPr id="83" name="Google Shape;297;p4">
            <a:extLst>
              <a:ext uri="{FF2B5EF4-FFF2-40B4-BE49-F238E27FC236}">
                <a16:creationId xmlns:a16="http://schemas.microsoft.com/office/drawing/2014/main" id="{F36CE058-F8B3-8695-9558-7F9FB1618E23}"/>
              </a:ext>
            </a:extLst>
          </p:cNvPr>
          <p:cNvSpPr txBox="1"/>
          <p:nvPr/>
        </p:nvSpPr>
        <p:spPr>
          <a:xfrm>
            <a:off x="3658590"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a:t>
            </a:r>
            <a:endParaRPr sz="1200" b="0" i="0" u="none" strike="noStrike" cap="none">
              <a:solidFill>
                <a:schemeClr val="dk2"/>
              </a:solidFill>
              <a:latin typeface="Source Sans Pro"/>
              <a:ea typeface="Source Sans Pro"/>
              <a:cs typeface="Source Sans Pro"/>
              <a:sym typeface="Source Sans Pro"/>
            </a:endParaRPr>
          </a:p>
        </p:txBody>
      </p:sp>
      <p:sp>
        <p:nvSpPr>
          <p:cNvPr id="85" name="Google Shape;296;p4">
            <a:extLst>
              <a:ext uri="{FF2B5EF4-FFF2-40B4-BE49-F238E27FC236}">
                <a16:creationId xmlns:a16="http://schemas.microsoft.com/office/drawing/2014/main" id="{399391ED-20DB-EB73-F28F-CA36BDDD0F12}"/>
              </a:ext>
            </a:extLst>
          </p:cNvPr>
          <p:cNvSpPr txBox="1"/>
          <p:nvPr/>
        </p:nvSpPr>
        <p:spPr>
          <a:xfrm>
            <a:off x="2954028" y="3924301"/>
            <a:ext cx="2060453" cy="418507"/>
          </a:xfrm>
          <a:prstGeom prst="rect">
            <a:avLst/>
          </a:prstGeom>
          <a:solidFill>
            <a:schemeClr val="bg2">
              <a:lumMod val="60000"/>
              <a:lumOff val="40000"/>
            </a:schemeClr>
          </a:solidFill>
          <a:ln>
            <a:noFill/>
          </a:ln>
        </p:spPr>
        <p:txBody>
          <a:bodyPr spcFirstLastPara="1" wrap="square" lIns="24350" tIns="24350" rIns="24350" bIns="24350" anchor="ctr"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a:solidFill>
                  <a:schemeClr val="bg1"/>
                </a:solidFill>
                <a:latin typeface="Source Sans Pro"/>
                <a:ea typeface="Source Sans Pro"/>
                <a:cs typeface="Source Sans Pro"/>
                <a:sym typeface="Source Sans Pro"/>
              </a:rPr>
              <a:t>Comparative </a:t>
            </a:r>
          </a:p>
          <a:p>
            <a:pPr marL="0" marR="0" lvl="0" indent="0" algn="ctr" rtl="0">
              <a:lnSpc>
                <a:spcPct val="100000"/>
              </a:lnSpc>
              <a:spcBef>
                <a:spcPts val="0"/>
              </a:spcBef>
              <a:spcAft>
                <a:spcPts val="0"/>
              </a:spcAft>
              <a:buClr>
                <a:srgbClr val="000000"/>
              </a:buClr>
              <a:buSzPts val="900"/>
              <a:buFont typeface="PT Serif"/>
              <a:buNone/>
            </a:pPr>
            <a:r>
              <a:rPr lang="en-US" sz="1200">
                <a:solidFill>
                  <a:schemeClr val="bg1"/>
                </a:solidFill>
                <a:latin typeface="Source Sans Pro"/>
                <a:ea typeface="Source Sans Pro"/>
                <a:cs typeface="Source Sans Pro"/>
                <a:sym typeface="Source Sans Pro"/>
              </a:rPr>
              <a:t>Research</a:t>
            </a:r>
          </a:p>
        </p:txBody>
      </p:sp>
      <p:sp>
        <p:nvSpPr>
          <p:cNvPr id="86" name="Google Shape;296;p4">
            <a:extLst>
              <a:ext uri="{FF2B5EF4-FFF2-40B4-BE49-F238E27FC236}">
                <a16:creationId xmlns:a16="http://schemas.microsoft.com/office/drawing/2014/main" id="{528084B9-22C2-9DA8-A5B6-4768C297ECA8}"/>
              </a:ext>
            </a:extLst>
          </p:cNvPr>
          <p:cNvSpPr txBox="1"/>
          <p:nvPr/>
        </p:nvSpPr>
        <p:spPr>
          <a:xfrm>
            <a:off x="8760838" y="5682268"/>
            <a:ext cx="1343965" cy="418507"/>
          </a:xfrm>
          <a:prstGeom prst="rect">
            <a:avLst/>
          </a:prstGeom>
          <a:solidFill>
            <a:schemeClr val="accent4">
              <a:lumMod val="60000"/>
              <a:lumOff val="40000"/>
            </a:schemeClr>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a:solidFill>
                  <a:schemeClr val="bg1"/>
                </a:solidFill>
                <a:latin typeface="Source Sans Pro"/>
                <a:ea typeface="Source Sans Pro"/>
                <a:cs typeface="Source Sans Pro"/>
                <a:sym typeface="Source Sans Pro"/>
              </a:rPr>
              <a:t>Future </a:t>
            </a:r>
          </a:p>
          <a:p>
            <a:pPr marL="0" marR="0" lvl="0" indent="0" algn="ctr" rtl="0">
              <a:lnSpc>
                <a:spcPct val="100000"/>
              </a:lnSpc>
              <a:spcBef>
                <a:spcPts val="0"/>
              </a:spcBef>
              <a:spcAft>
                <a:spcPts val="0"/>
              </a:spcAft>
              <a:buClr>
                <a:srgbClr val="000000"/>
              </a:buClr>
              <a:buSzPts val="900"/>
              <a:buFont typeface="PT Serif"/>
              <a:buNone/>
            </a:pPr>
            <a:r>
              <a:rPr lang="en-US" sz="1200">
                <a:solidFill>
                  <a:schemeClr val="bg1"/>
                </a:solidFill>
                <a:latin typeface="Source Sans Pro"/>
                <a:ea typeface="Source Sans Pro"/>
                <a:cs typeface="Source Sans Pro"/>
                <a:sym typeface="Source Sans Pro"/>
              </a:rPr>
              <a:t> IA Map</a:t>
            </a:r>
            <a:endParaRPr sz="1200" b="0" i="0" u="none" strike="noStrike" cap="none">
              <a:solidFill>
                <a:schemeClr val="bg1"/>
              </a:solidFill>
              <a:latin typeface="Source Sans Pro"/>
              <a:ea typeface="Source Sans Pro"/>
              <a:cs typeface="Source Sans Pro"/>
              <a:sym typeface="Source Sans Pro"/>
            </a:endParaRPr>
          </a:p>
        </p:txBody>
      </p:sp>
      <p:sp>
        <p:nvSpPr>
          <p:cNvPr id="87" name="Google Shape;296;p4">
            <a:extLst>
              <a:ext uri="{FF2B5EF4-FFF2-40B4-BE49-F238E27FC236}">
                <a16:creationId xmlns:a16="http://schemas.microsoft.com/office/drawing/2014/main" id="{2D534156-8212-DD9F-9D5A-619E8C6715AF}"/>
              </a:ext>
            </a:extLst>
          </p:cNvPr>
          <p:cNvSpPr txBox="1"/>
          <p:nvPr/>
        </p:nvSpPr>
        <p:spPr>
          <a:xfrm>
            <a:off x="2965305" y="4511702"/>
            <a:ext cx="2079327" cy="420624"/>
          </a:xfrm>
          <a:prstGeom prst="rect">
            <a:avLst/>
          </a:prstGeom>
          <a:solidFill>
            <a:schemeClr val="bg2">
              <a:lumMod val="60000"/>
              <a:lumOff val="40000"/>
            </a:schemeClr>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a:solidFill>
                  <a:schemeClr val="bg1"/>
                </a:solidFill>
                <a:latin typeface="Source Sans Pro"/>
                <a:ea typeface="Source Sans Pro"/>
                <a:cs typeface="Source Sans Pro"/>
                <a:sym typeface="Source Sans Pro"/>
              </a:rPr>
              <a:t>Existing Research Consolidation</a:t>
            </a:r>
            <a:endParaRPr sz="1200" b="0" i="0" u="none" strike="noStrike" cap="none">
              <a:solidFill>
                <a:schemeClr val="bg1"/>
              </a:solidFill>
              <a:latin typeface="Source Sans Pro"/>
              <a:ea typeface="Source Sans Pro"/>
              <a:cs typeface="Source Sans Pro"/>
              <a:sym typeface="Source Sans Pro"/>
            </a:endParaRPr>
          </a:p>
        </p:txBody>
      </p:sp>
      <p:sp>
        <p:nvSpPr>
          <p:cNvPr id="88" name="Google Shape;296;p4">
            <a:extLst>
              <a:ext uri="{FF2B5EF4-FFF2-40B4-BE49-F238E27FC236}">
                <a16:creationId xmlns:a16="http://schemas.microsoft.com/office/drawing/2014/main" id="{831B26F3-4C60-8565-CE56-EB8919A42747}"/>
              </a:ext>
            </a:extLst>
          </p:cNvPr>
          <p:cNvSpPr txBox="1"/>
          <p:nvPr/>
        </p:nvSpPr>
        <p:spPr>
          <a:xfrm>
            <a:off x="5108142" y="3922345"/>
            <a:ext cx="2847860" cy="418507"/>
          </a:xfrm>
          <a:prstGeom prst="rect">
            <a:avLst/>
          </a:prstGeom>
          <a:solidFill>
            <a:schemeClr val="accent6">
              <a:lumMod val="75000"/>
            </a:schemeClr>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bg1"/>
                </a:solidFill>
                <a:latin typeface="Source Sans Pro"/>
                <a:ea typeface="Source Sans Pro"/>
                <a:cs typeface="Source Sans Pro"/>
                <a:sym typeface="Source Sans Pro"/>
              </a:rPr>
              <a:t>Design Research</a:t>
            </a:r>
          </a:p>
          <a:p>
            <a:pPr marL="0" marR="0" lvl="0" indent="0" algn="ctr" rtl="0">
              <a:lnSpc>
                <a:spcPct val="100000"/>
              </a:lnSpc>
              <a:spcBef>
                <a:spcPts val="0"/>
              </a:spcBef>
              <a:spcAft>
                <a:spcPts val="0"/>
              </a:spcAft>
              <a:buClr>
                <a:srgbClr val="000000"/>
              </a:buClr>
              <a:buSzPts val="900"/>
              <a:buFont typeface="PT Serif"/>
              <a:buNone/>
            </a:pPr>
            <a:endParaRPr sz="1200" b="0" i="0" u="none" strike="noStrike" cap="none">
              <a:solidFill>
                <a:schemeClr val="bg1"/>
              </a:solidFill>
              <a:latin typeface="Source Sans Pro"/>
              <a:ea typeface="Source Sans Pro"/>
              <a:cs typeface="Source Sans Pro"/>
              <a:sym typeface="Source Sans Pro"/>
            </a:endParaRPr>
          </a:p>
        </p:txBody>
      </p:sp>
      <p:sp>
        <p:nvSpPr>
          <p:cNvPr id="89" name="Google Shape;296;p4">
            <a:extLst>
              <a:ext uri="{FF2B5EF4-FFF2-40B4-BE49-F238E27FC236}">
                <a16:creationId xmlns:a16="http://schemas.microsoft.com/office/drawing/2014/main" id="{DAA34E4D-52F3-CCCE-DC56-479EFF5009CB}"/>
              </a:ext>
            </a:extLst>
          </p:cNvPr>
          <p:cNvSpPr txBox="1"/>
          <p:nvPr/>
        </p:nvSpPr>
        <p:spPr>
          <a:xfrm>
            <a:off x="5108510" y="4520172"/>
            <a:ext cx="4307296" cy="418507"/>
          </a:xfrm>
          <a:prstGeom prst="rect">
            <a:avLst/>
          </a:prstGeom>
          <a:solidFill>
            <a:schemeClr val="accent6">
              <a:lumMod val="75000"/>
            </a:schemeClr>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a:solidFill>
                  <a:schemeClr val="bg1"/>
                </a:solidFill>
                <a:latin typeface="Source Sans Pro"/>
                <a:ea typeface="Source Sans Pro"/>
                <a:cs typeface="Source Sans Pro"/>
                <a:sym typeface="Source Sans Pro"/>
              </a:rPr>
              <a:t>Tech Feasibility</a:t>
            </a:r>
            <a:endParaRPr lang="en-US" sz="1200" b="0" i="0" u="none" strike="noStrike" cap="none">
              <a:solidFill>
                <a:schemeClr val="bg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900"/>
              <a:buFont typeface="PT Serif"/>
              <a:buNone/>
            </a:pPr>
            <a:endParaRPr sz="1200" b="0" i="0" u="none" strike="noStrike" cap="none">
              <a:solidFill>
                <a:schemeClr val="bg1"/>
              </a:solidFill>
              <a:latin typeface="Source Sans Pro"/>
              <a:ea typeface="Source Sans Pro"/>
              <a:cs typeface="Source Sans Pro"/>
              <a:sym typeface="Source Sans Pro"/>
            </a:endParaRPr>
          </a:p>
        </p:txBody>
      </p:sp>
      <p:sp>
        <p:nvSpPr>
          <p:cNvPr id="90" name="Google Shape;296;p4">
            <a:extLst>
              <a:ext uri="{FF2B5EF4-FFF2-40B4-BE49-F238E27FC236}">
                <a16:creationId xmlns:a16="http://schemas.microsoft.com/office/drawing/2014/main" id="{FC8769ED-E23C-6766-15F5-A21CC53C355B}"/>
              </a:ext>
            </a:extLst>
          </p:cNvPr>
          <p:cNvSpPr txBox="1"/>
          <p:nvPr/>
        </p:nvSpPr>
        <p:spPr>
          <a:xfrm>
            <a:off x="8048426" y="5101220"/>
            <a:ext cx="1426273" cy="418507"/>
          </a:xfrm>
          <a:prstGeom prst="rect">
            <a:avLst/>
          </a:prstGeom>
          <a:solidFill>
            <a:schemeClr val="accent6">
              <a:lumMod val="75000"/>
            </a:schemeClr>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a:solidFill>
                  <a:schemeClr val="bg1"/>
                </a:solidFill>
                <a:latin typeface="Source Sans Pro"/>
                <a:ea typeface="Source Sans Pro"/>
                <a:cs typeface="Source Sans Pro"/>
                <a:sym typeface="Source Sans Pro"/>
              </a:rPr>
              <a:t>Recommendations</a:t>
            </a:r>
            <a:endParaRPr lang="en-US" sz="1200" b="0" i="0" u="none" strike="noStrike" cap="none">
              <a:solidFill>
                <a:schemeClr val="bg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900"/>
              <a:buFont typeface="PT Serif"/>
              <a:buNone/>
            </a:pPr>
            <a:endParaRPr sz="1200" b="0" i="0" u="none" strike="noStrike" cap="none">
              <a:solidFill>
                <a:schemeClr val="bg1"/>
              </a:solidFill>
              <a:latin typeface="Source Sans Pro"/>
              <a:ea typeface="Source Sans Pro"/>
              <a:cs typeface="Source Sans Pro"/>
              <a:sym typeface="Source Sans Pro"/>
            </a:endParaRPr>
          </a:p>
        </p:txBody>
      </p:sp>
      <p:sp>
        <p:nvSpPr>
          <p:cNvPr id="91" name="Google Shape;296;p4">
            <a:extLst>
              <a:ext uri="{FF2B5EF4-FFF2-40B4-BE49-F238E27FC236}">
                <a16:creationId xmlns:a16="http://schemas.microsoft.com/office/drawing/2014/main" id="{9D0B45CF-914A-F9EC-9ADA-611869C835A1}"/>
              </a:ext>
            </a:extLst>
          </p:cNvPr>
          <p:cNvSpPr txBox="1"/>
          <p:nvPr/>
        </p:nvSpPr>
        <p:spPr>
          <a:xfrm>
            <a:off x="7956002" y="3915218"/>
            <a:ext cx="733968" cy="418507"/>
          </a:xfrm>
          <a:prstGeom prst="rect">
            <a:avLst/>
          </a:prstGeom>
          <a:noFill/>
          <a:ln>
            <a:solidFill>
              <a:schemeClr val="tx1"/>
            </a:solidFill>
            <a:prstDash val="dashDot"/>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bg1"/>
                </a:solidFill>
                <a:latin typeface="Source Sans Pro"/>
                <a:ea typeface="Source Sans Pro"/>
                <a:cs typeface="Source Sans Pro"/>
                <a:sym typeface="Source Sans Pro"/>
              </a:rPr>
              <a:t>Design </a:t>
            </a:r>
          </a:p>
          <a:p>
            <a:pPr marL="0" marR="0" lvl="0" indent="0" algn="ctr" rtl="0">
              <a:lnSpc>
                <a:spcPct val="100000"/>
              </a:lnSpc>
              <a:spcBef>
                <a:spcPts val="0"/>
              </a:spcBef>
              <a:spcAft>
                <a:spcPts val="0"/>
              </a:spcAft>
              <a:buClr>
                <a:srgbClr val="000000"/>
              </a:buClr>
              <a:buSzPts val="900"/>
              <a:buFont typeface="PT Serif"/>
              <a:buNone/>
            </a:pPr>
            <a:endParaRPr lang="en-US" sz="1200" b="0" i="0" u="none" strike="noStrike" cap="none">
              <a:solidFill>
                <a:schemeClr val="bg1"/>
              </a:solidFill>
              <a:latin typeface="Source Sans Pro"/>
              <a:ea typeface="Source Sans Pro"/>
              <a:cs typeface="Source Sans Pro"/>
              <a:sym typeface="Source Sans Pro"/>
            </a:endParaRPr>
          </a:p>
        </p:txBody>
      </p:sp>
      <p:sp>
        <p:nvSpPr>
          <p:cNvPr id="58" name="Google Shape;296;p4">
            <a:extLst>
              <a:ext uri="{FF2B5EF4-FFF2-40B4-BE49-F238E27FC236}">
                <a16:creationId xmlns:a16="http://schemas.microsoft.com/office/drawing/2014/main" id="{96A44281-47D0-8870-CB17-4CF0BDC10041}"/>
              </a:ext>
            </a:extLst>
          </p:cNvPr>
          <p:cNvSpPr txBox="1"/>
          <p:nvPr/>
        </p:nvSpPr>
        <p:spPr>
          <a:xfrm>
            <a:off x="3664007" y="5097137"/>
            <a:ext cx="1415185" cy="418507"/>
          </a:xfrm>
          <a:prstGeom prst="rect">
            <a:avLst/>
          </a:prstGeom>
          <a:solidFill>
            <a:schemeClr val="accent6">
              <a:lumMod val="50000"/>
            </a:schemeClr>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a:solidFill>
                  <a:schemeClr val="bg1"/>
                </a:solidFill>
                <a:latin typeface="Source Sans Pro"/>
                <a:ea typeface="Source Sans Pro"/>
                <a:cs typeface="Source Sans Pro"/>
                <a:sym typeface="Source Sans Pro"/>
              </a:rPr>
              <a:t>Current</a:t>
            </a:r>
          </a:p>
          <a:p>
            <a:pPr marL="0" marR="0" lvl="0" indent="0" algn="ctr" rtl="0">
              <a:lnSpc>
                <a:spcPct val="100000"/>
              </a:lnSpc>
              <a:spcBef>
                <a:spcPts val="0"/>
              </a:spcBef>
              <a:spcAft>
                <a:spcPts val="0"/>
              </a:spcAft>
              <a:buClr>
                <a:srgbClr val="000000"/>
              </a:buClr>
              <a:buSzPts val="900"/>
              <a:buFont typeface="PT Serif"/>
              <a:buNone/>
            </a:pPr>
            <a:r>
              <a:rPr lang="en-US" sz="1200">
                <a:solidFill>
                  <a:schemeClr val="bg1"/>
                </a:solidFill>
                <a:latin typeface="Source Sans Pro"/>
                <a:ea typeface="Source Sans Pro"/>
                <a:cs typeface="Source Sans Pro"/>
                <a:sym typeface="Source Sans Pro"/>
              </a:rPr>
              <a:t>IA Map</a:t>
            </a:r>
            <a:endParaRPr sz="1200" b="0" i="0" u="none" strike="noStrike" cap="none">
              <a:solidFill>
                <a:schemeClr val="bg1"/>
              </a:solidFill>
              <a:latin typeface="Source Sans Pro"/>
              <a:ea typeface="Source Sans Pro"/>
              <a:cs typeface="Source Sans Pro"/>
              <a:sym typeface="Source Sans Pro"/>
            </a:endParaRPr>
          </a:p>
        </p:txBody>
      </p:sp>
      <p:sp>
        <p:nvSpPr>
          <p:cNvPr id="59" name="Google Shape;296;p4">
            <a:extLst>
              <a:ext uri="{FF2B5EF4-FFF2-40B4-BE49-F238E27FC236}">
                <a16:creationId xmlns:a16="http://schemas.microsoft.com/office/drawing/2014/main" id="{2046EAF0-DA82-1960-4F75-4F3E6F3EC7DC}"/>
              </a:ext>
            </a:extLst>
          </p:cNvPr>
          <p:cNvSpPr txBox="1"/>
          <p:nvPr/>
        </p:nvSpPr>
        <p:spPr>
          <a:xfrm>
            <a:off x="2954029" y="3335489"/>
            <a:ext cx="2060452" cy="418507"/>
          </a:xfrm>
          <a:prstGeom prst="rect">
            <a:avLst/>
          </a:prstGeom>
          <a:solidFill>
            <a:schemeClr val="bg2">
              <a:lumMod val="60000"/>
              <a:lumOff val="40000"/>
            </a:schemeClr>
          </a:solidFill>
          <a:ln>
            <a:noFill/>
          </a:ln>
        </p:spPr>
        <p:txBody>
          <a:bodyPr spcFirstLastPara="1" wrap="square" lIns="24350" tIns="24350" rIns="24350" bIns="24350" anchor="ctr"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a:solidFill>
                  <a:schemeClr val="bg1"/>
                </a:solidFill>
                <a:latin typeface="Source Sans Pro"/>
                <a:ea typeface="Source Sans Pro"/>
                <a:cs typeface="Source Sans Pro"/>
                <a:sym typeface="Source Sans Pro"/>
              </a:rPr>
              <a:t>Product Strategy </a:t>
            </a:r>
          </a:p>
          <a:p>
            <a:pPr marL="0" marR="0" lvl="0" indent="0" algn="ctr" rtl="0">
              <a:lnSpc>
                <a:spcPct val="100000"/>
              </a:lnSpc>
              <a:spcBef>
                <a:spcPts val="0"/>
              </a:spcBef>
              <a:spcAft>
                <a:spcPts val="0"/>
              </a:spcAft>
              <a:buClr>
                <a:srgbClr val="000000"/>
              </a:buClr>
              <a:buSzPts val="900"/>
              <a:buFont typeface="PT Serif"/>
              <a:buNone/>
            </a:pPr>
            <a:r>
              <a:rPr lang="en-US" sz="1200">
                <a:solidFill>
                  <a:schemeClr val="bg1"/>
                </a:solidFill>
                <a:latin typeface="Source Sans Pro"/>
                <a:ea typeface="Source Sans Pro"/>
                <a:cs typeface="Source Sans Pro"/>
                <a:sym typeface="Source Sans Pro"/>
              </a:rPr>
              <a:t>&amp; Planning</a:t>
            </a:r>
            <a:endParaRPr sz="1200" b="0" i="0" u="none" strike="noStrike" cap="none">
              <a:solidFill>
                <a:schemeClr val="bg1"/>
              </a:solidFill>
              <a:latin typeface="Source Sans Pro"/>
              <a:ea typeface="Source Sans Pro"/>
              <a:cs typeface="Source Sans Pro"/>
              <a:sym typeface="Source Sans Pro"/>
            </a:endParaRPr>
          </a:p>
        </p:txBody>
      </p:sp>
      <p:sp>
        <p:nvSpPr>
          <p:cNvPr id="55" name="Google Shape;313;p4">
            <a:extLst>
              <a:ext uri="{FF2B5EF4-FFF2-40B4-BE49-F238E27FC236}">
                <a16:creationId xmlns:a16="http://schemas.microsoft.com/office/drawing/2014/main" id="{30462635-0E04-C27B-C8B3-0FDD0B1316AE}"/>
              </a:ext>
            </a:extLst>
          </p:cNvPr>
          <p:cNvSpPr txBox="1"/>
          <p:nvPr/>
        </p:nvSpPr>
        <p:spPr>
          <a:xfrm>
            <a:off x="10103369" y="1704430"/>
            <a:ext cx="274320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a:solidFill>
                  <a:srgbClr val="565956"/>
                </a:solidFill>
                <a:latin typeface="PT Serif"/>
                <a:ea typeface="Calibri"/>
                <a:cs typeface="Calibri"/>
                <a:sym typeface="PT Serif"/>
              </a:rPr>
              <a:t>Option YR</a:t>
            </a: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6102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106" name="Google Shape;343;p7">
            <a:extLst>
              <a:ext uri="{FF2B5EF4-FFF2-40B4-BE49-F238E27FC236}">
                <a16:creationId xmlns:a16="http://schemas.microsoft.com/office/drawing/2014/main" id="{F79DDFAB-26D1-7230-AFAD-E8DFDA1DCB82}"/>
              </a:ext>
            </a:extLst>
          </p:cNvPr>
          <p:cNvSpPr/>
          <p:nvPr/>
        </p:nvSpPr>
        <p:spPr>
          <a:xfrm>
            <a:off x="1539314" y="2332947"/>
            <a:ext cx="1970412" cy="3476649"/>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103" name="Google Shape;372;p7">
            <a:extLst>
              <a:ext uri="{FF2B5EF4-FFF2-40B4-BE49-F238E27FC236}">
                <a16:creationId xmlns:a16="http://schemas.microsoft.com/office/drawing/2014/main" id="{B04D06FE-476F-DCF7-C3DF-A504A11C4BB5}"/>
              </a:ext>
            </a:extLst>
          </p:cNvPr>
          <p:cNvSpPr/>
          <p:nvPr/>
        </p:nvSpPr>
        <p:spPr>
          <a:xfrm>
            <a:off x="1502142" y="5060002"/>
            <a:ext cx="3997661" cy="341888"/>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900">
                <a:solidFill>
                  <a:schemeClr val="accent1"/>
                </a:solidFill>
                <a:latin typeface="Source Sans Pro"/>
                <a:ea typeface="Source Sans Pro"/>
                <a:sym typeface="Source Sans Pro"/>
              </a:rPr>
              <a:t>Tech Discovery</a:t>
            </a:r>
            <a:endParaRPr lang="en-US">
              <a:solidFill>
                <a:schemeClr val="accent1"/>
              </a:solidFill>
            </a:endParaRPr>
          </a:p>
        </p:txBody>
      </p:sp>
      <p:graphicFrame>
        <p:nvGraphicFramePr>
          <p:cNvPr id="2" name="Object 1" hidden="1">
            <a:extLst>
              <a:ext uri="{FF2B5EF4-FFF2-40B4-BE49-F238E27FC236}">
                <a16:creationId xmlns:a16="http://schemas.microsoft.com/office/drawing/2014/main" id="{91E20C5D-5BD2-4B21-955F-CDE71A6075E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5" imgW="395" imgH="396" progId="TCLayout.ActiveDocument.1">
                  <p:embed/>
                </p:oleObj>
              </mc:Choice>
              <mc:Fallback>
                <p:oleObj name="think-cell Slide" r:id="rId5" imgW="395" imgH="396" progId="TCLayout.ActiveDocument.1">
                  <p:embed/>
                  <p:pic>
                    <p:nvPicPr>
                      <p:cNvPr id="2" name="Object 1" hidden="1">
                        <a:extLst>
                          <a:ext uri="{FF2B5EF4-FFF2-40B4-BE49-F238E27FC236}">
                            <a16:creationId xmlns:a16="http://schemas.microsoft.com/office/drawing/2014/main" id="{91E20C5D-5BD2-4B21-955F-CDE71A6075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140" name="Google Shape;396;p7">
            <a:extLst>
              <a:ext uri="{FF2B5EF4-FFF2-40B4-BE49-F238E27FC236}">
                <a16:creationId xmlns:a16="http://schemas.microsoft.com/office/drawing/2014/main" id="{23C0FF3C-861F-42A1-BD37-345295530B62}"/>
              </a:ext>
            </a:extLst>
          </p:cNvPr>
          <p:cNvCxnSpPr>
            <a:cxnSpLocks/>
          </p:cNvCxnSpPr>
          <p:nvPr/>
        </p:nvCxnSpPr>
        <p:spPr>
          <a:xfrm>
            <a:off x="9514950" y="2314141"/>
            <a:ext cx="24604" cy="3524808"/>
          </a:xfrm>
          <a:prstGeom prst="straightConnector1">
            <a:avLst/>
          </a:prstGeom>
          <a:noFill/>
          <a:ln w="9525" cap="flat" cmpd="sng">
            <a:solidFill>
              <a:srgbClr val="7F7F7F"/>
            </a:solidFill>
            <a:prstDash val="solid"/>
            <a:round/>
            <a:headEnd type="none" w="sm" len="sm"/>
            <a:tailEnd type="none" w="sm" len="sm"/>
          </a:ln>
        </p:spPr>
      </p:cxnSp>
      <p:sp>
        <p:nvSpPr>
          <p:cNvPr id="344" name="Google Shape;344;p7"/>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r>
              <a:rPr lang="en-US"/>
              <a:t>Health Hub Workplan v1</a:t>
            </a:r>
            <a:endParaRPr lang="en-US">
              <a:highlight>
                <a:srgbClr val="FFFF00"/>
              </a:highlight>
            </a:endParaRPr>
          </a:p>
        </p:txBody>
      </p:sp>
      <p:sp>
        <p:nvSpPr>
          <p:cNvPr id="345" name="Google Shape;345;p7"/>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8</a:t>
            </a:fld>
            <a:endParaRPr>
              <a:latin typeface="Source Sans Pro"/>
              <a:ea typeface="Source Sans Pro"/>
              <a:cs typeface="Source Sans Pro"/>
              <a:sym typeface="Source Sans Pro"/>
            </a:endParaRPr>
          </a:p>
        </p:txBody>
      </p:sp>
      <p:sp>
        <p:nvSpPr>
          <p:cNvPr id="360" name="Google Shape;360;p7"/>
          <p:cNvSpPr txBox="1"/>
          <p:nvPr/>
        </p:nvSpPr>
        <p:spPr>
          <a:xfrm>
            <a:off x="1542443" y="2391708"/>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 04/20 – 04/26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1" name="Google Shape;361;p7"/>
          <p:cNvSpPr txBox="1"/>
          <p:nvPr/>
        </p:nvSpPr>
        <p:spPr>
          <a:xfrm>
            <a:off x="2632978" y="2383330"/>
            <a:ext cx="79572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 </a:t>
            </a: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04-27 – 05/03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2" name="Google Shape;362;p7"/>
          <p:cNvSpPr txBox="1"/>
          <p:nvPr/>
        </p:nvSpPr>
        <p:spPr>
          <a:xfrm>
            <a:off x="4776963" y="2392248"/>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4: 05/11 – 05/17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3" name="Google Shape;363;p7"/>
          <p:cNvSpPr txBox="1"/>
          <p:nvPr/>
        </p:nvSpPr>
        <p:spPr>
          <a:xfrm>
            <a:off x="3693991" y="2373960"/>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3: 05/04 – 05/10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67" name="Google Shape;367;p7"/>
          <p:cNvSpPr txBox="1"/>
          <p:nvPr/>
        </p:nvSpPr>
        <p:spPr>
          <a:xfrm>
            <a:off x="1529158" y="2138983"/>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a:t>
            </a:r>
            <a:endParaRPr/>
          </a:p>
        </p:txBody>
      </p:sp>
      <p:sp>
        <p:nvSpPr>
          <p:cNvPr id="368" name="Google Shape;368;p7"/>
          <p:cNvSpPr txBox="1"/>
          <p:nvPr/>
        </p:nvSpPr>
        <p:spPr>
          <a:xfrm>
            <a:off x="3612237" y="2138983"/>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a:p>
        </p:txBody>
      </p:sp>
      <p:sp>
        <p:nvSpPr>
          <p:cNvPr id="369" name="Google Shape;369;p7"/>
          <p:cNvSpPr txBox="1"/>
          <p:nvPr/>
        </p:nvSpPr>
        <p:spPr>
          <a:xfrm>
            <a:off x="5611283" y="2390903"/>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5: 05/18 – 05/24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370" name="Google Shape;370;p7"/>
          <p:cNvSpPr txBox="1"/>
          <p:nvPr/>
        </p:nvSpPr>
        <p:spPr>
          <a:xfrm>
            <a:off x="5576745" y="2138981"/>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a:p>
        </p:txBody>
      </p:sp>
      <p:sp>
        <p:nvSpPr>
          <p:cNvPr id="381" name="Google Shape;381;p7"/>
          <p:cNvSpPr/>
          <p:nvPr/>
        </p:nvSpPr>
        <p:spPr>
          <a:xfrm>
            <a:off x="1524047" y="3183727"/>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389" name="Google Shape;389;p7"/>
          <p:cNvCxnSpPr>
            <a:cxnSpLocks/>
          </p:cNvCxnSpPr>
          <p:nvPr/>
        </p:nvCxnSpPr>
        <p:spPr>
          <a:xfrm flipH="1">
            <a:off x="3591332" y="2313454"/>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93" name="Google Shape;393;p7"/>
          <p:cNvCxnSpPr>
            <a:cxnSpLocks/>
          </p:cNvCxnSpPr>
          <p:nvPr/>
        </p:nvCxnSpPr>
        <p:spPr>
          <a:xfrm>
            <a:off x="1467385" y="2313454"/>
            <a:ext cx="0" cy="3525495"/>
          </a:xfrm>
          <a:prstGeom prst="straightConnector1">
            <a:avLst/>
          </a:prstGeom>
          <a:noFill/>
          <a:ln w="9525" cap="flat" cmpd="sng">
            <a:solidFill>
              <a:srgbClr val="7F7F7F"/>
            </a:solidFill>
            <a:prstDash val="solid"/>
            <a:round/>
            <a:headEnd type="none" w="sm" len="sm"/>
            <a:tailEnd type="none" w="sm" len="sm"/>
          </a:ln>
        </p:spPr>
      </p:cxnSp>
      <p:cxnSp>
        <p:nvCxnSpPr>
          <p:cNvPr id="394" name="Google Shape;394;p7"/>
          <p:cNvCxnSpPr>
            <a:cxnSpLocks/>
            <a:endCxn id="106" idx="2"/>
          </p:cNvCxnSpPr>
          <p:nvPr/>
        </p:nvCxnSpPr>
        <p:spPr>
          <a:xfrm flipH="1">
            <a:off x="2524520" y="2284102"/>
            <a:ext cx="35809" cy="3525494"/>
          </a:xfrm>
          <a:prstGeom prst="straightConnector1">
            <a:avLst/>
          </a:prstGeom>
          <a:noFill/>
          <a:ln w="9525" cap="flat" cmpd="sng">
            <a:solidFill>
              <a:srgbClr val="C7C7C7"/>
            </a:solidFill>
            <a:prstDash val="dot"/>
            <a:round/>
            <a:headEnd type="none" w="sm" len="sm"/>
            <a:tailEnd type="none" w="sm" len="sm"/>
          </a:ln>
        </p:spPr>
      </p:cxnSp>
      <p:cxnSp>
        <p:nvCxnSpPr>
          <p:cNvPr id="395" name="Google Shape;395;p7"/>
          <p:cNvCxnSpPr>
            <a:cxnSpLocks/>
          </p:cNvCxnSpPr>
          <p:nvPr/>
        </p:nvCxnSpPr>
        <p:spPr>
          <a:xfrm>
            <a:off x="4592208" y="2313454"/>
            <a:ext cx="0" cy="3525495"/>
          </a:xfrm>
          <a:prstGeom prst="straightConnector1">
            <a:avLst/>
          </a:prstGeom>
          <a:noFill/>
          <a:ln w="9525" cap="flat" cmpd="sng">
            <a:solidFill>
              <a:srgbClr val="C7C7C7"/>
            </a:solidFill>
            <a:prstDash val="dot"/>
            <a:round/>
            <a:headEnd type="none" w="sm" len="sm"/>
            <a:tailEnd type="none" w="sm" len="sm"/>
          </a:ln>
        </p:spPr>
      </p:cxnSp>
      <p:cxnSp>
        <p:nvCxnSpPr>
          <p:cNvPr id="396" name="Google Shape;396;p7"/>
          <p:cNvCxnSpPr>
            <a:cxnSpLocks/>
          </p:cNvCxnSpPr>
          <p:nvPr/>
        </p:nvCxnSpPr>
        <p:spPr>
          <a:xfrm>
            <a:off x="5555543" y="2325489"/>
            <a:ext cx="21202" cy="3513460"/>
          </a:xfrm>
          <a:prstGeom prst="straightConnector1">
            <a:avLst/>
          </a:prstGeom>
          <a:noFill/>
          <a:ln w="9525" cap="flat" cmpd="sng">
            <a:solidFill>
              <a:srgbClr val="7F7F7F"/>
            </a:solidFill>
            <a:prstDash val="solid"/>
            <a:round/>
            <a:headEnd type="none" w="sm" len="sm"/>
            <a:tailEnd type="none" w="sm" len="sm"/>
          </a:ln>
        </p:spPr>
      </p:cxnSp>
      <p:cxnSp>
        <p:nvCxnSpPr>
          <p:cNvPr id="397" name="Google Shape;397;p7"/>
          <p:cNvCxnSpPr>
            <a:cxnSpLocks/>
          </p:cNvCxnSpPr>
          <p:nvPr/>
        </p:nvCxnSpPr>
        <p:spPr>
          <a:xfrm flipV="1">
            <a:off x="386350" y="3931861"/>
            <a:ext cx="11082370" cy="11546"/>
          </a:xfrm>
          <a:prstGeom prst="straightConnector1">
            <a:avLst/>
          </a:prstGeom>
          <a:noFill/>
          <a:ln w="9525" cap="flat" cmpd="sng">
            <a:solidFill>
              <a:srgbClr val="747C74"/>
            </a:solidFill>
            <a:prstDash val="solid"/>
            <a:round/>
            <a:headEnd type="none" w="sm" len="sm"/>
            <a:tailEnd type="none" w="sm" len="sm"/>
          </a:ln>
        </p:spPr>
      </p:cxnSp>
      <p:cxnSp>
        <p:nvCxnSpPr>
          <p:cNvPr id="398" name="Google Shape;398;p7"/>
          <p:cNvCxnSpPr>
            <a:cxnSpLocks/>
          </p:cNvCxnSpPr>
          <p:nvPr/>
        </p:nvCxnSpPr>
        <p:spPr>
          <a:xfrm flipV="1">
            <a:off x="379784" y="5027127"/>
            <a:ext cx="11082367" cy="6568"/>
          </a:xfrm>
          <a:prstGeom prst="straightConnector1">
            <a:avLst/>
          </a:prstGeom>
          <a:noFill/>
          <a:ln w="9525" cap="flat" cmpd="sng">
            <a:solidFill>
              <a:srgbClr val="747C74"/>
            </a:solidFill>
            <a:prstDash val="solid"/>
            <a:round/>
            <a:headEnd type="none" w="sm" len="sm"/>
            <a:tailEnd type="none" w="sm" len="sm"/>
          </a:ln>
        </p:spPr>
      </p:cxnSp>
      <p:sp>
        <p:nvSpPr>
          <p:cNvPr id="400" name="Google Shape;400;p7"/>
          <p:cNvSpPr/>
          <p:nvPr/>
        </p:nvSpPr>
        <p:spPr>
          <a:xfrm>
            <a:off x="1662137" y="2736187"/>
            <a:ext cx="1929195" cy="35340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a:solidFill>
                  <a:srgbClr val="FDFFFD"/>
                </a:solidFill>
                <a:latin typeface="Source Sans Pro"/>
                <a:ea typeface="Source Sans Pro"/>
                <a:cs typeface="Source Sans Pro"/>
                <a:sym typeface="Source Sans Pro"/>
              </a:rPr>
              <a:t>Build understanding </a:t>
            </a:r>
            <a:r>
              <a:rPr lang="en-US" sz="900">
                <a:solidFill>
                  <a:srgbClr val="FDFFFD"/>
                </a:solidFill>
                <a:latin typeface="Source Sans Pro"/>
                <a:ea typeface="Source Sans Pro"/>
                <a:cs typeface="Source Sans Pro"/>
                <a:sym typeface="Source Sans Pro"/>
              </a:rPr>
              <a:t>of product and product goals</a:t>
            </a:r>
            <a:endParaRPr sz="900" b="0" i="0" u="none" strike="noStrike" cap="none">
              <a:solidFill>
                <a:srgbClr val="000000"/>
              </a:solidFill>
              <a:latin typeface="Source Sans Pro"/>
              <a:ea typeface="Source Sans Pro"/>
              <a:cs typeface="Source Sans Pro"/>
              <a:sym typeface="Source Sans Pro"/>
            </a:endParaRPr>
          </a:p>
        </p:txBody>
      </p:sp>
      <p:sp>
        <p:nvSpPr>
          <p:cNvPr id="401" name="Google Shape;401;p7"/>
          <p:cNvSpPr/>
          <p:nvPr/>
        </p:nvSpPr>
        <p:spPr>
          <a:xfrm>
            <a:off x="3623348" y="2737553"/>
            <a:ext cx="3834351" cy="33363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a:buClr>
                <a:srgbClr val="FDFFFD"/>
              </a:buClr>
              <a:buSzPts val="900"/>
            </a:pPr>
            <a:r>
              <a:rPr lang="en-US" sz="900" b="0" i="0" u="none" strike="noStrike" cap="none">
                <a:solidFill>
                  <a:srgbClr val="FDFFFD"/>
                </a:solidFill>
                <a:latin typeface="Source Sans Pro"/>
                <a:ea typeface="Source Sans Pro"/>
                <a:cs typeface="Source Sans Pro"/>
                <a:sym typeface="Source Sans Pro"/>
              </a:rPr>
              <a:t>Build Roadmap</a:t>
            </a:r>
            <a:endParaRPr lang="en-US" sz="900" b="0" i="0" u="none" strike="noStrike" cap="none">
              <a:solidFill>
                <a:srgbClr val="000000"/>
              </a:solidFill>
              <a:latin typeface="Source Sans Pro"/>
              <a:ea typeface="Source Sans Pro"/>
              <a:cs typeface="Source Sans Pro"/>
              <a:sym typeface="Source Sans Pro"/>
            </a:endParaRPr>
          </a:p>
        </p:txBody>
      </p:sp>
      <p:sp>
        <p:nvSpPr>
          <p:cNvPr id="413" name="Google Shape;413;p7"/>
          <p:cNvSpPr/>
          <p:nvPr/>
        </p:nvSpPr>
        <p:spPr>
          <a:xfrm>
            <a:off x="1498513" y="4010454"/>
            <a:ext cx="2031424"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a:buClr>
                <a:srgbClr val="FDFFFD"/>
              </a:buClr>
              <a:buSzPts val="900"/>
            </a:pPr>
            <a:r>
              <a:rPr lang="en-US" sz="900">
                <a:solidFill>
                  <a:srgbClr val="FDFFFD"/>
                </a:solidFill>
                <a:latin typeface="Source Sans Pro"/>
                <a:ea typeface="Source Sans Pro"/>
                <a:cs typeface="Source Sans Pro"/>
                <a:sym typeface="Source Sans Pro"/>
              </a:rPr>
              <a:t>Comparative research</a:t>
            </a:r>
            <a:endParaRPr lang="en-US" sz="900" b="0" i="0" u="none" strike="noStrike" cap="none">
              <a:solidFill>
                <a:srgbClr val="FDFFFD"/>
              </a:solidFill>
              <a:latin typeface="Source Sans Pro"/>
              <a:ea typeface="Source Sans Pro"/>
              <a:cs typeface="Source Sans Pro"/>
              <a:sym typeface="Source Sans Pro"/>
            </a:endParaRPr>
          </a:p>
        </p:txBody>
      </p:sp>
      <p:cxnSp>
        <p:nvCxnSpPr>
          <p:cNvPr id="421" name="Google Shape;421;p7"/>
          <p:cNvCxnSpPr/>
          <p:nvPr/>
        </p:nvCxnSpPr>
        <p:spPr>
          <a:xfrm>
            <a:off x="1488395" y="2319890"/>
            <a:ext cx="2084815" cy="0"/>
          </a:xfrm>
          <a:prstGeom prst="straightConnector1">
            <a:avLst/>
          </a:prstGeom>
          <a:noFill/>
          <a:ln w="12700" cap="flat" cmpd="sng">
            <a:solidFill>
              <a:schemeClr val="dk1"/>
            </a:solidFill>
            <a:prstDash val="solid"/>
            <a:round/>
            <a:headEnd type="none" w="sm" len="sm"/>
            <a:tailEnd type="none" w="sm" len="sm"/>
          </a:ln>
        </p:spPr>
      </p:cxnSp>
      <p:cxnSp>
        <p:nvCxnSpPr>
          <p:cNvPr id="422" name="Google Shape;422;p7"/>
          <p:cNvCxnSpPr/>
          <p:nvPr/>
        </p:nvCxnSpPr>
        <p:spPr>
          <a:xfrm>
            <a:off x="3612237" y="2319890"/>
            <a:ext cx="1925293" cy="0"/>
          </a:xfrm>
          <a:prstGeom prst="straightConnector1">
            <a:avLst/>
          </a:prstGeom>
          <a:noFill/>
          <a:ln w="12700" cap="flat" cmpd="sng">
            <a:solidFill>
              <a:schemeClr val="dk1"/>
            </a:solidFill>
            <a:prstDash val="solid"/>
            <a:round/>
            <a:headEnd type="none" w="sm" len="sm"/>
            <a:tailEnd type="none" w="sm" len="sm"/>
          </a:ln>
        </p:spPr>
      </p:cxnSp>
      <p:cxnSp>
        <p:nvCxnSpPr>
          <p:cNvPr id="425" name="Google Shape;425;p7"/>
          <p:cNvCxnSpPr>
            <a:cxnSpLocks/>
          </p:cNvCxnSpPr>
          <p:nvPr/>
        </p:nvCxnSpPr>
        <p:spPr>
          <a:xfrm>
            <a:off x="383065" y="5827404"/>
            <a:ext cx="11083066" cy="11545"/>
          </a:xfrm>
          <a:prstGeom prst="straightConnector1">
            <a:avLst/>
          </a:prstGeom>
          <a:noFill/>
          <a:ln w="9525" cap="flat" cmpd="sng">
            <a:solidFill>
              <a:srgbClr val="747C74"/>
            </a:solidFill>
            <a:prstDash val="solid"/>
            <a:round/>
            <a:headEnd type="none" w="sm" len="sm"/>
            <a:tailEnd type="none" w="sm" len="sm"/>
          </a:ln>
        </p:spPr>
      </p:cxnSp>
      <p:sp>
        <p:nvSpPr>
          <p:cNvPr id="432" name="Google Shape;432;p7"/>
          <p:cNvSpPr txBox="1"/>
          <p:nvPr/>
        </p:nvSpPr>
        <p:spPr>
          <a:xfrm>
            <a:off x="2999129"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33" name="Google Shape;433;p7"/>
          <p:cNvSpPr txBox="1"/>
          <p:nvPr/>
        </p:nvSpPr>
        <p:spPr>
          <a:xfrm>
            <a:off x="2999129"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grpSp>
        <p:nvGrpSpPr>
          <p:cNvPr id="118" name="Google Shape;717;p22">
            <a:extLst>
              <a:ext uri="{FF2B5EF4-FFF2-40B4-BE49-F238E27FC236}">
                <a16:creationId xmlns:a16="http://schemas.microsoft.com/office/drawing/2014/main" id="{275CF833-F3B3-45B1-9DDC-1A138C1A7119}"/>
              </a:ext>
            </a:extLst>
          </p:cNvPr>
          <p:cNvGrpSpPr/>
          <p:nvPr/>
        </p:nvGrpSpPr>
        <p:grpSpPr>
          <a:xfrm>
            <a:off x="9039633" y="670431"/>
            <a:ext cx="2793358" cy="432163"/>
            <a:chOff x="8441380" y="969090"/>
            <a:chExt cx="2793358" cy="432163"/>
          </a:xfrm>
        </p:grpSpPr>
        <p:sp>
          <p:nvSpPr>
            <p:cNvPr id="122" name="Google Shape;718;p22">
              <a:extLst>
                <a:ext uri="{FF2B5EF4-FFF2-40B4-BE49-F238E27FC236}">
                  <a16:creationId xmlns:a16="http://schemas.microsoft.com/office/drawing/2014/main" id="{09CCFE8E-CA5C-4EA3-ADD4-17C6D9C20CBE}"/>
                </a:ext>
              </a:extLst>
            </p:cNvPr>
            <p:cNvSpPr/>
            <p:nvPr/>
          </p:nvSpPr>
          <p:spPr>
            <a:xfrm>
              <a:off x="10598367" y="975869"/>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3" name="Google Shape;719;p22">
              <a:extLst>
                <a:ext uri="{FF2B5EF4-FFF2-40B4-BE49-F238E27FC236}">
                  <a16:creationId xmlns:a16="http://schemas.microsoft.com/office/drawing/2014/main" id="{395357FF-C494-4F5A-BC17-43D9D2B48AF7}"/>
                </a:ext>
              </a:extLst>
            </p:cNvPr>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4" name="Google Shape;720;p22">
              <a:extLst>
                <a:ext uri="{FF2B5EF4-FFF2-40B4-BE49-F238E27FC236}">
                  <a16:creationId xmlns:a16="http://schemas.microsoft.com/office/drawing/2014/main" id="{3927D24C-3D9A-49E6-98C6-9726B7661B81}"/>
                </a:ext>
              </a:extLst>
            </p:cNvPr>
            <p:cNvSpPr/>
            <p:nvPr/>
          </p:nvSpPr>
          <p:spPr>
            <a:xfrm>
              <a:off x="8441380" y="96909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25" name="Google Shape;721;p22">
              <a:extLst>
                <a:ext uri="{FF2B5EF4-FFF2-40B4-BE49-F238E27FC236}">
                  <a16:creationId xmlns:a16="http://schemas.microsoft.com/office/drawing/2014/main" id="{3E514B59-F9C8-4C76-973B-1F2C3AB2226B}"/>
                </a:ext>
              </a:extLst>
            </p:cNvPr>
            <p:cNvSpPr txBox="1"/>
            <p:nvPr/>
          </p:nvSpPr>
          <p:spPr>
            <a:xfrm>
              <a:off x="8665301" y="1040992"/>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126" name="Google Shape;722;p22">
              <a:extLst>
                <a:ext uri="{FF2B5EF4-FFF2-40B4-BE49-F238E27FC236}">
                  <a16:creationId xmlns:a16="http://schemas.microsoft.com/office/drawing/2014/main" id="{0F88BD2B-0FA8-43BF-8E8B-04E1C76E136B}"/>
                </a:ext>
              </a:extLst>
            </p:cNvPr>
            <p:cNvSpPr txBox="1"/>
            <p:nvPr/>
          </p:nvSpPr>
          <p:spPr>
            <a:xfrm>
              <a:off x="10855095"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127" name="Google Shape;723;p22">
              <a:extLst>
                <a:ext uri="{FF2B5EF4-FFF2-40B4-BE49-F238E27FC236}">
                  <a16:creationId xmlns:a16="http://schemas.microsoft.com/office/drawing/2014/main" id="{67FB492E-3E2B-42BF-A310-0CE6E5448A0B}"/>
                </a:ext>
              </a:extLst>
            </p:cNvPr>
            <p:cNvSpPr txBox="1"/>
            <p:nvPr/>
          </p:nvSpPr>
          <p:spPr>
            <a:xfrm>
              <a:off x="9730852"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117" name="Google Shape;362;p7">
            <a:extLst>
              <a:ext uri="{FF2B5EF4-FFF2-40B4-BE49-F238E27FC236}">
                <a16:creationId xmlns:a16="http://schemas.microsoft.com/office/drawing/2014/main" id="{E2FD5C6C-CA12-4E89-9D17-227059EEB7D4}"/>
              </a:ext>
            </a:extLst>
          </p:cNvPr>
          <p:cNvSpPr txBox="1"/>
          <p:nvPr/>
        </p:nvSpPr>
        <p:spPr>
          <a:xfrm>
            <a:off x="6760336" y="2388969"/>
            <a:ext cx="7180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a:t>
            </a:r>
            <a:r>
              <a:rPr lang="en-US" sz="900" b="1">
                <a:solidFill>
                  <a:srgbClr val="202120"/>
                </a:solidFill>
                <a:latin typeface="Source Sans Pro Semibold"/>
                <a:ea typeface="Source Sans Pro Semibold"/>
                <a:cs typeface="Source Sans Pro Semibold"/>
                <a:sym typeface="Source Sans Pro SemiBold"/>
              </a:rPr>
              <a:t>6</a:t>
            </a:r>
            <a:r>
              <a:rPr lang="en-US" sz="900" b="1" i="0" u="none" strike="noStrike" cap="none">
                <a:solidFill>
                  <a:srgbClr val="202120"/>
                </a:solidFill>
                <a:latin typeface="Source Sans Pro Semibold"/>
                <a:ea typeface="Source Sans Pro Semibold"/>
                <a:cs typeface="Source Sans Pro Semibold"/>
                <a:sym typeface="Source Sans Pro SemiBold"/>
              </a:rPr>
              <a:t>:</a:t>
            </a: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 05/25 – 05/31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19" name="Google Shape;395;p7">
            <a:extLst>
              <a:ext uri="{FF2B5EF4-FFF2-40B4-BE49-F238E27FC236}">
                <a16:creationId xmlns:a16="http://schemas.microsoft.com/office/drawing/2014/main" id="{BE5967B3-C8EE-4DCD-9A67-1ED6C8099880}"/>
              </a:ext>
            </a:extLst>
          </p:cNvPr>
          <p:cNvCxnSpPr>
            <a:cxnSpLocks/>
          </p:cNvCxnSpPr>
          <p:nvPr/>
        </p:nvCxnSpPr>
        <p:spPr>
          <a:xfrm>
            <a:off x="6575582" y="2310175"/>
            <a:ext cx="0" cy="3528774"/>
          </a:xfrm>
          <a:prstGeom prst="straightConnector1">
            <a:avLst/>
          </a:prstGeom>
          <a:noFill/>
          <a:ln w="9525" cap="flat" cmpd="sng">
            <a:solidFill>
              <a:srgbClr val="C7C7C7"/>
            </a:solidFill>
            <a:prstDash val="dot"/>
            <a:round/>
            <a:headEnd type="none" w="sm" len="sm"/>
            <a:tailEnd type="none" w="sm" len="sm"/>
          </a:ln>
        </p:spPr>
      </p:cxnSp>
      <p:cxnSp>
        <p:nvCxnSpPr>
          <p:cNvPr id="120" name="Google Shape;422;p7">
            <a:extLst>
              <a:ext uri="{FF2B5EF4-FFF2-40B4-BE49-F238E27FC236}">
                <a16:creationId xmlns:a16="http://schemas.microsoft.com/office/drawing/2014/main" id="{55FA9FF7-4455-4B47-9023-FF6BDA918F8C}"/>
              </a:ext>
            </a:extLst>
          </p:cNvPr>
          <p:cNvCxnSpPr/>
          <p:nvPr/>
        </p:nvCxnSpPr>
        <p:spPr>
          <a:xfrm>
            <a:off x="5584669" y="2323180"/>
            <a:ext cx="1925293" cy="0"/>
          </a:xfrm>
          <a:prstGeom prst="straightConnector1">
            <a:avLst/>
          </a:prstGeom>
          <a:noFill/>
          <a:ln w="12700" cap="flat" cmpd="sng">
            <a:solidFill>
              <a:schemeClr val="dk1"/>
            </a:solidFill>
            <a:prstDash val="solid"/>
            <a:round/>
            <a:headEnd type="none" w="sm" len="sm"/>
            <a:tailEnd type="none" w="sm" len="sm"/>
          </a:ln>
        </p:spPr>
      </p:cxnSp>
      <p:cxnSp>
        <p:nvCxnSpPr>
          <p:cNvPr id="121" name="Google Shape;396;p7">
            <a:extLst>
              <a:ext uri="{FF2B5EF4-FFF2-40B4-BE49-F238E27FC236}">
                <a16:creationId xmlns:a16="http://schemas.microsoft.com/office/drawing/2014/main" id="{97E780CD-675F-4964-B3D4-48E0D2AE9F84}"/>
              </a:ext>
            </a:extLst>
          </p:cNvPr>
          <p:cNvCxnSpPr>
            <a:cxnSpLocks/>
          </p:cNvCxnSpPr>
          <p:nvPr/>
        </p:nvCxnSpPr>
        <p:spPr>
          <a:xfrm>
            <a:off x="7535372" y="2332947"/>
            <a:ext cx="0" cy="3506002"/>
          </a:xfrm>
          <a:prstGeom prst="straightConnector1">
            <a:avLst/>
          </a:prstGeom>
          <a:noFill/>
          <a:ln w="9525" cap="flat" cmpd="sng">
            <a:solidFill>
              <a:srgbClr val="7F7F7F"/>
            </a:solidFill>
            <a:prstDash val="solid"/>
            <a:round/>
            <a:headEnd type="none" w="sm" len="sm"/>
            <a:tailEnd type="none" w="sm" len="sm"/>
          </a:ln>
        </p:spPr>
      </p:cxnSp>
      <p:sp>
        <p:nvSpPr>
          <p:cNvPr id="128" name="Google Shape;369;p7">
            <a:extLst>
              <a:ext uri="{FF2B5EF4-FFF2-40B4-BE49-F238E27FC236}">
                <a16:creationId xmlns:a16="http://schemas.microsoft.com/office/drawing/2014/main" id="{C61FD168-ED42-4403-BA38-E257254F57EF}"/>
              </a:ext>
            </a:extLst>
          </p:cNvPr>
          <p:cNvSpPr txBox="1"/>
          <p:nvPr/>
        </p:nvSpPr>
        <p:spPr>
          <a:xfrm>
            <a:off x="7590861" y="2372097"/>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7: 06/01-06/07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129" name="Google Shape;370;p7">
            <a:extLst>
              <a:ext uri="{FF2B5EF4-FFF2-40B4-BE49-F238E27FC236}">
                <a16:creationId xmlns:a16="http://schemas.microsoft.com/office/drawing/2014/main" id="{679DDD97-7B33-4561-9F37-C9E486FFDBAF}"/>
              </a:ext>
            </a:extLst>
          </p:cNvPr>
          <p:cNvSpPr txBox="1"/>
          <p:nvPr/>
        </p:nvSpPr>
        <p:spPr>
          <a:xfrm>
            <a:off x="7556323" y="2120175"/>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a:p>
        </p:txBody>
      </p:sp>
      <p:cxnSp>
        <p:nvCxnSpPr>
          <p:cNvPr id="131" name="Google Shape;396;p7">
            <a:extLst>
              <a:ext uri="{FF2B5EF4-FFF2-40B4-BE49-F238E27FC236}">
                <a16:creationId xmlns:a16="http://schemas.microsoft.com/office/drawing/2014/main" id="{CA95AD8E-ED34-4D5B-96B5-8760CBB199C6}"/>
              </a:ext>
            </a:extLst>
          </p:cNvPr>
          <p:cNvCxnSpPr>
            <a:cxnSpLocks/>
          </p:cNvCxnSpPr>
          <p:nvPr/>
        </p:nvCxnSpPr>
        <p:spPr>
          <a:xfrm>
            <a:off x="7535121" y="2306683"/>
            <a:ext cx="0" cy="3520721"/>
          </a:xfrm>
          <a:prstGeom prst="straightConnector1">
            <a:avLst/>
          </a:prstGeom>
          <a:noFill/>
          <a:ln w="9525" cap="flat" cmpd="sng">
            <a:solidFill>
              <a:srgbClr val="7F7F7F"/>
            </a:solidFill>
            <a:prstDash val="solid"/>
            <a:round/>
            <a:headEnd type="none" w="sm" len="sm"/>
            <a:tailEnd type="none" w="sm" len="sm"/>
          </a:ln>
        </p:spPr>
      </p:cxnSp>
      <p:cxnSp>
        <p:nvCxnSpPr>
          <p:cNvPr id="135" name="Google Shape;423;p7">
            <a:extLst>
              <a:ext uri="{FF2B5EF4-FFF2-40B4-BE49-F238E27FC236}">
                <a16:creationId xmlns:a16="http://schemas.microsoft.com/office/drawing/2014/main" id="{07D150B9-41C8-4CFF-ACA8-4BE69CAF1760}"/>
              </a:ext>
            </a:extLst>
          </p:cNvPr>
          <p:cNvCxnSpPr>
            <a:cxnSpLocks/>
          </p:cNvCxnSpPr>
          <p:nvPr/>
        </p:nvCxnSpPr>
        <p:spPr>
          <a:xfrm flipV="1">
            <a:off x="7556323" y="2316570"/>
            <a:ext cx="1935415" cy="970"/>
          </a:xfrm>
          <a:prstGeom prst="straightConnector1">
            <a:avLst/>
          </a:prstGeom>
          <a:noFill/>
          <a:ln w="12700" cap="flat" cmpd="sng">
            <a:solidFill>
              <a:schemeClr val="dk1"/>
            </a:solidFill>
            <a:prstDash val="solid"/>
            <a:round/>
            <a:headEnd type="none" w="sm" len="sm"/>
            <a:tailEnd type="none" w="sm" len="sm"/>
          </a:ln>
        </p:spPr>
      </p:cxnSp>
      <p:sp>
        <p:nvSpPr>
          <p:cNvPr id="137" name="Google Shape;362;p7">
            <a:extLst>
              <a:ext uri="{FF2B5EF4-FFF2-40B4-BE49-F238E27FC236}">
                <a16:creationId xmlns:a16="http://schemas.microsoft.com/office/drawing/2014/main" id="{1301D16D-0233-425B-8533-705B8AA7A3FB}"/>
              </a:ext>
            </a:extLst>
          </p:cNvPr>
          <p:cNvSpPr txBox="1"/>
          <p:nvPr/>
        </p:nvSpPr>
        <p:spPr>
          <a:xfrm>
            <a:off x="8751595" y="2370188"/>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8: 06/08-06/14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38" name="Google Shape;395;p7">
            <a:extLst>
              <a:ext uri="{FF2B5EF4-FFF2-40B4-BE49-F238E27FC236}">
                <a16:creationId xmlns:a16="http://schemas.microsoft.com/office/drawing/2014/main" id="{72CD5195-4FCE-4FC8-B037-A7E561D0D2AA}"/>
              </a:ext>
            </a:extLst>
          </p:cNvPr>
          <p:cNvCxnSpPr>
            <a:cxnSpLocks/>
          </p:cNvCxnSpPr>
          <p:nvPr/>
        </p:nvCxnSpPr>
        <p:spPr>
          <a:xfrm>
            <a:off x="10450299" y="2372619"/>
            <a:ext cx="0" cy="3466330"/>
          </a:xfrm>
          <a:prstGeom prst="straightConnector1">
            <a:avLst/>
          </a:prstGeom>
          <a:noFill/>
          <a:ln w="9525" cap="flat" cmpd="sng">
            <a:solidFill>
              <a:srgbClr val="C7C7C7"/>
            </a:solidFill>
            <a:prstDash val="dot"/>
            <a:round/>
            <a:headEnd type="none" w="sm" len="sm"/>
            <a:tailEnd type="none" w="sm" len="sm"/>
          </a:ln>
        </p:spPr>
      </p:cxnSp>
      <p:sp>
        <p:nvSpPr>
          <p:cNvPr id="94" name="Google Shape;695;p20">
            <a:extLst>
              <a:ext uri="{FF2B5EF4-FFF2-40B4-BE49-F238E27FC236}">
                <a16:creationId xmlns:a16="http://schemas.microsoft.com/office/drawing/2014/main" id="{E31314A6-B11D-4476-9803-2FB49A1BD625}"/>
              </a:ext>
            </a:extLst>
          </p:cNvPr>
          <p:cNvSpPr txBox="1"/>
          <p:nvPr/>
        </p:nvSpPr>
        <p:spPr>
          <a:xfrm>
            <a:off x="9835687" y="6408650"/>
            <a:ext cx="1805138" cy="27695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rgbClr val="747C74"/>
              </a:buClr>
              <a:buSzPts val="1200"/>
            </a:pPr>
            <a:r>
              <a:rPr lang="en-US" sz="1200">
                <a:solidFill>
                  <a:srgbClr val="747C74"/>
                </a:solidFill>
                <a:latin typeface="Source Sans Pro"/>
                <a:ea typeface="Source Sans Pro"/>
                <a:cs typeface="Calibri"/>
                <a:sym typeface="Source Sans Pro"/>
              </a:rPr>
              <a:t>Workplan</a:t>
            </a:r>
            <a:endParaRPr sz="1800">
              <a:solidFill>
                <a:schemeClr val="dk1"/>
              </a:solidFill>
              <a:latin typeface="Calibri"/>
              <a:ea typeface="Calibri"/>
              <a:cs typeface="Calibri"/>
              <a:sym typeface="Calibri"/>
            </a:endParaRPr>
          </a:p>
        </p:txBody>
      </p:sp>
      <p:grpSp>
        <p:nvGrpSpPr>
          <p:cNvPr id="3" name="Google Shape;448;p7">
            <a:extLst>
              <a:ext uri="{FF2B5EF4-FFF2-40B4-BE49-F238E27FC236}">
                <a16:creationId xmlns:a16="http://schemas.microsoft.com/office/drawing/2014/main" id="{04B4B9EF-39BF-81F3-070D-703E1C6BC8C8}"/>
              </a:ext>
            </a:extLst>
          </p:cNvPr>
          <p:cNvGrpSpPr/>
          <p:nvPr/>
        </p:nvGrpSpPr>
        <p:grpSpPr>
          <a:xfrm>
            <a:off x="2963720" y="1810995"/>
            <a:ext cx="1295226" cy="4031151"/>
            <a:chOff x="7066561" y="1375225"/>
            <a:chExt cx="1365250" cy="5011519"/>
          </a:xfrm>
        </p:grpSpPr>
        <p:cxnSp>
          <p:nvCxnSpPr>
            <p:cNvPr id="96" name="Google Shape;449;p7">
              <a:extLst>
                <a:ext uri="{FF2B5EF4-FFF2-40B4-BE49-F238E27FC236}">
                  <a16:creationId xmlns:a16="http://schemas.microsoft.com/office/drawing/2014/main" id="{448CA91B-8DA9-1C1C-AA1D-6DFE020531CC}"/>
                </a:ext>
              </a:extLst>
            </p:cNvPr>
            <p:cNvCxnSpPr/>
            <p:nvPr/>
          </p:nvCxnSpPr>
          <p:spPr>
            <a:xfrm flipH="1">
              <a:off x="7731472" y="1782465"/>
              <a:ext cx="4750" cy="4604279"/>
            </a:xfrm>
            <a:prstGeom prst="straightConnector1">
              <a:avLst/>
            </a:prstGeom>
            <a:noFill/>
            <a:ln w="12700" cap="flat" cmpd="sng">
              <a:solidFill>
                <a:srgbClr val="A1AEBF"/>
              </a:solidFill>
              <a:prstDash val="solid"/>
              <a:round/>
              <a:headEnd type="none" w="sm" len="sm"/>
              <a:tailEnd type="none" w="sm" len="sm"/>
            </a:ln>
          </p:spPr>
        </p:cxnSp>
        <p:grpSp>
          <p:nvGrpSpPr>
            <p:cNvPr id="97" name="Google Shape;450;p7">
              <a:extLst>
                <a:ext uri="{FF2B5EF4-FFF2-40B4-BE49-F238E27FC236}">
                  <a16:creationId xmlns:a16="http://schemas.microsoft.com/office/drawing/2014/main" id="{D9C2C79E-3DA2-A547-A6C1-A2A48BA151D4}"/>
                </a:ext>
              </a:extLst>
            </p:cNvPr>
            <p:cNvGrpSpPr/>
            <p:nvPr/>
          </p:nvGrpSpPr>
          <p:grpSpPr>
            <a:xfrm>
              <a:off x="7066561" y="1375225"/>
              <a:ext cx="1365250" cy="421359"/>
              <a:chOff x="7187211" y="1406975"/>
              <a:chExt cx="1365250" cy="421359"/>
            </a:xfrm>
          </p:grpSpPr>
          <p:sp>
            <p:nvSpPr>
              <p:cNvPr id="98" name="Google Shape;451;p7">
                <a:extLst>
                  <a:ext uri="{FF2B5EF4-FFF2-40B4-BE49-F238E27FC236}">
                    <a16:creationId xmlns:a16="http://schemas.microsoft.com/office/drawing/2014/main" id="{3A23AAE2-4269-C3E7-E699-BA0249A4E5CE}"/>
                  </a:ext>
                </a:extLst>
              </p:cNvPr>
              <p:cNvSpPr/>
              <p:nvPr/>
            </p:nvSpPr>
            <p:spPr>
              <a:xfrm>
                <a:off x="7187211" y="1406975"/>
                <a:ext cx="1365250" cy="344166"/>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99" name="Google Shape;452;p7">
                <a:extLst>
                  <a:ext uri="{FF2B5EF4-FFF2-40B4-BE49-F238E27FC236}">
                    <a16:creationId xmlns:a16="http://schemas.microsoft.com/office/drawing/2014/main" id="{E30D416F-7947-2763-0E54-B1F9E0F67A72}"/>
                  </a:ext>
                </a:extLst>
              </p:cNvPr>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cxnSp>
        <p:nvCxnSpPr>
          <p:cNvPr id="105" name="Google Shape;396;p7">
            <a:extLst>
              <a:ext uri="{FF2B5EF4-FFF2-40B4-BE49-F238E27FC236}">
                <a16:creationId xmlns:a16="http://schemas.microsoft.com/office/drawing/2014/main" id="{47DE1232-618A-98A7-42CA-57C78BE8003A}"/>
              </a:ext>
            </a:extLst>
          </p:cNvPr>
          <p:cNvCxnSpPr>
            <a:cxnSpLocks/>
          </p:cNvCxnSpPr>
          <p:nvPr/>
        </p:nvCxnSpPr>
        <p:spPr>
          <a:xfrm flipH="1">
            <a:off x="11462151" y="2319914"/>
            <a:ext cx="9754" cy="3519035"/>
          </a:xfrm>
          <a:prstGeom prst="straightConnector1">
            <a:avLst/>
          </a:prstGeom>
          <a:noFill/>
          <a:ln w="9525" cap="flat" cmpd="sng">
            <a:solidFill>
              <a:srgbClr val="7F7F7F"/>
            </a:solidFill>
            <a:prstDash val="solid"/>
            <a:round/>
            <a:headEnd type="none" w="sm" len="sm"/>
            <a:tailEnd type="none" w="sm" len="sm"/>
          </a:ln>
        </p:spPr>
      </p:cxnSp>
      <p:sp>
        <p:nvSpPr>
          <p:cNvPr id="109" name="Google Shape;369;p7">
            <a:extLst>
              <a:ext uri="{FF2B5EF4-FFF2-40B4-BE49-F238E27FC236}">
                <a16:creationId xmlns:a16="http://schemas.microsoft.com/office/drawing/2014/main" id="{F92D9E09-29DF-7A2B-29C3-3E40025E81F9}"/>
              </a:ext>
            </a:extLst>
          </p:cNvPr>
          <p:cNvSpPr txBox="1"/>
          <p:nvPr/>
        </p:nvSpPr>
        <p:spPr>
          <a:xfrm>
            <a:off x="9547816" y="2377870"/>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a:t>
            </a:r>
            <a:r>
              <a:rPr lang="en-US" sz="900" b="1">
                <a:solidFill>
                  <a:srgbClr val="202120"/>
                </a:solidFill>
                <a:latin typeface="Source Sans Pro Semibold"/>
                <a:ea typeface="Source Sans Pro Semibold"/>
                <a:cs typeface="Source Sans Pro Semibold"/>
                <a:sym typeface="Source Sans Pro SemiBold"/>
              </a:rPr>
              <a:t>9</a:t>
            </a:r>
            <a:r>
              <a:rPr lang="en-US" sz="900" b="1" i="0" u="none" strike="noStrike" cap="none">
                <a:solidFill>
                  <a:srgbClr val="202120"/>
                </a:solidFill>
                <a:latin typeface="Source Sans Pro Semibold"/>
                <a:ea typeface="Source Sans Pro Semibold"/>
                <a:cs typeface="Source Sans Pro Semibold"/>
                <a:sym typeface="Source Sans Pro SemiBold"/>
              </a:rPr>
              <a:t>:</a:t>
            </a: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 </a:t>
            </a:r>
            <a:r>
              <a:rPr lang="en-US" sz="900" b="1">
                <a:solidFill>
                  <a:srgbClr val="202120"/>
                </a:solidFill>
                <a:latin typeface="Source Sans Pro Semibold"/>
                <a:ea typeface="Source Sans Pro Semibold"/>
                <a:cs typeface="Source Sans Pro Semibold"/>
                <a:sym typeface="Source Sans Pro SemiBold"/>
              </a:rPr>
              <a:t>06/15-06/21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11" name="Google Shape;423;p7">
            <a:extLst>
              <a:ext uri="{FF2B5EF4-FFF2-40B4-BE49-F238E27FC236}">
                <a16:creationId xmlns:a16="http://schemas.microsoft.com/office/drawing/2014/main" id="{731970E4-ABD5-0607-31FD-27DDEA233EDF}"/>
              </a:ext>
            </a:extLst>
          </p:cNvPr>
          <p:cNvCxnSpPr>
            <a:cxnSpLocks/>
          </p:cNvCxnSpPr>
          <p:nvPr/>
        </p:nvCxnSpPr>
        <p:spPr>
          <a:xfrm flipV="1">
            <a:off x="9539554" y="2315774"/>
            <a:ext cx="1935415" cy="970"/>
          </a:xfrm>
          <a:prstGeom prst="straightConnector1">
            <a:avLst/>
          </a:prstGeom>
          <a:noFill/>
          <a:ln w="12700" cap="flat" cmpd="sng">
            <a:solidFill>
              <a:schemeClr val="dk1"/>
            </a:solidFill>
            <a:prstDash val="solid"/>
            <a:round/>
            <a:headEnd type="none" w="sm" len="sm"/>
            <a:tailEnd type="none" w="sm" len="sm"/>
          </a:ln>
        </p:spPr>
      </p:cxnSp>
      <p:sp>
        <p:nvSpPr>
          <p:cNvPr id="112" name="Google Shape;362;p7">
            <a:extLst>
              <a:ext uri="{FF2B5EF4-FFF2-40B4-BE49-F238E27FC236}">
                <a16:creationId xmlns:a16="http://schemas.microsoft.com/office/drawing/2014/main" id="{04FD28F3-2493-3CA7-9C91-B15546C0EFFC}"/>
              </a:ext>
            </a:extLst>
          </p:cNvPr>
          <p:cNvSpPr txBox="1"/>
          <p:nvPr/>
        </p:nvSpPr>
        <p:spPr>
          <a:xfrm>
            <a:off x="10708550" y="237596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a:t>
            </a:r>
            <a:r>
              <a:rPr lang="en-US" sz="900" b="1">
                <a:solidFill>
                  <a:srgbClr val="202120"/>
                </a:solidFill>
                <a:latin typeface="Source Sans Pro Semibold"/>
                <a:ea typeface="Source Sans Pro Semibold"/>
                <a:cs typeface="Source Sans Pro Semibold"/>
                <a:sym typeface="Source Sans Pro SemiBold"/>
              </a:rPr>
              <a:t>10</a:t>
            </a:r>
            <a:r>
              <a:rPr lang="en-US" sz="900" b="1" i="0" u="none" strike="noStrike" cap="none">
                <a:solidFill>
                  <a:srgbClr val="202120"/>
                </a:solidFill>
                <a:latin typeface="Source Sans Pro Semibold"/>
                <a:ea typeface="Source Sans Pro Semibold"/>
                <a:cs typeface="Source Sans Pro Semibold"/>
                <a:sym typeface="Source Sans Pro SemiBold"/>
              </a:rPr>
              <a:t>: </a:t>
            </a:r>
            <a:r>
              <a:rPr lang="en-US" sz="900" b="1">
                <a:solidFill>
                  <a:srgbClr val="202120"/>
                </a:solidFill>
                <a:latin typeface="Source Sans Pro Semibold"/>
                <a:ea typeface="Source Sans Pro Semibold"/>
                <a:cs typeface="Source Sans Pro Semibold"/>
                <a:sym typeface="Source Sans Pro SemiBold"/>
              </a:rPr>
              <a:t>06/22-06/28</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13" name="Google Shape;395;p7">
            <a:extLst>
              <a:ext uri="{FF2B5EF4-FFF2-40B4-BE49-F238E27FC236}">
                <a16:creationId xmlns:a16="http://schemas.microsoft.com/office/drawing/2014/main" id="{1A26C620-9754-E0D5-B1A1-3437CC5D9BD8}"/>
              </a:ext>
            </a:extLst>
          </p:cNvPr>
          <p:cNvCxnSpPr>
            <a:cxnSpLocks/>
          </p:cNvCxnSpPr>
          <p:nvPr/>
        </p:nvCxnSpPr>
        <p:spPr>
          <a:xfrm>
            <a:off x="8453215" y="2319890"/>
            <a:ext cx="0" cy="3507514"/>
          </a:xfrm>
          <a:prstGeom prst="straightConnector1">
            <a:avLst/>
          </a:prstGeom>
          <a:noFill/>
          <a:ln w="9525" cap="flat" cmpd="sng">
            <a:solidFill>
              <a:srgbClr val="C7C7C7"/>
            </a:solidFill>
            <a:prstDash val="dot"/>
            <a:round/>
            <a:headEnd type="none" w="sm" len="sm"/>
            <a:tailEnd type="none" w="sm" len="sm"/>
          </a:ln>
        </p:spPr>
      </p:cxnSp>
      <p:sp>
        <p:nvSpPr>
          <p:cNvPr id="7" name="Google Shape;376;p7">
            <a:extLst>
              <a:ext uri="{FF2B5EF4-FFF2-40B4-BE49-F238E27FC236}">
                <a16:creationId xmlns:a16="http://schemas.microsoft.com/office/drawing/2014/main" id="{E2440F88-88B2-B8F7-B5C3-2F660A210546}"/>
              </a:ext>
            </a:extLst>
          </p:cNvPr>
          <p:cNvSpPr/>
          <p:nvPr/>
        </p:nvSpPr>
        <p:spPr>
          <a:xfrm>
            <a:off x="470265" y="2842036"/>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8" name="Google Shape;377;p7">
            <a:extLst>
              <a:ext uri="{FF2B5EF4-FFF2-40B4-BE49-F238E27FC236}">
                <a16:creationId xmlns:a16="http://schemas.microsoft.com/office/drawing/2014/main" id="{D8534480-14C4-6773-42F7-B4688534FC5F}"/>
              </a:ext>
            </a:extLst>
          </p:cNvPr>
          <p:cNvSpPr/>
          <p:nvPr/>
        </p:nvSpPr>
        <p:spPr>
          <a:xfrm>
            <a:off x="458807" y="5057463"/>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9" name="Google Shape;384;p7">
            <a:extLst>
              <a:ext uri="{FF2B5EF4-FFF2-40B4-BE49-F238E27FC236}">
                <a16:creationId xmlns:a16="http://schemas.microsoft.com/office/drawing/2014/main" id="{0948D532-5C97-F971-7906-4CFF552B84EF}"/>
              </a:ext>
            </a:extLst>
          </p:cNvPr>
          <p:cNvSpPr/>
          <p:nvPr/>
        </p:nvSpPr>
        <p:spPr>
          <a:xfrm>
            <a:off x="470265" y="3975671"/>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10" name="Google Shape;385;p7">
            <a:extLst>
              <a:ext uri="{FF2B5EF4-FFF2-40B4-BE49-F238E27FC236}">
                <a16:creationId xmlns:a16="http://schemas.microsoft.com/office/drawing/2014/main" id="{96EBE82B-00D5-E2C5-85EC-A21911CB36E7}"/>
              </a:ext>
            </a:extLst>
          </p:cNvPr>
          <p:cNvPicPr preferRelativeResize="0"/>
          <p:nvPr/>
        </p:nvPicPr>
        <p:blipFill rotWithShape="1">
          <a:blip r:embed="rId7">
            <a:alphaModFix/>
          </a:blip>
          <a:srcRect/>
          <a:stretch/>
        </p:blipFill>
        <p:spPr>
          <a:xfrm>
            <a:off x="550475" y="4450131"/>
            <a:ext cx="265176" cy="265176"/>
          </a:xfrm>
          <a:prstGeom prst="rect">
            <a:avLst/>
          </a:prstGeom>
          <a:noFill/>
          <a:ln>
            <a:noFill/>
          </a:ln>
        </p:spPr>
      </p:pic>
      <p:pic>
        <p:nvPicPr>
          <p:cNvPr id="11" name="Google Shape;386;p7">
            <a:extLst>
              <a:ext uri="{FF2B5EF4-FFF2-40B4-BE49-F238E27FC236}">
                <a16:creationId xmlns:a16="http://schemas.microsoft.com/office/drawing/2014/main" id="{0EC5F6AA-3FD2-0525-F4B6-A5F015A37D98}"/>
              </a:ext>
            </a:extLst>
          </p:cNvPr>
          <p:cNvPicPr preferRelativeResize="0"/>
          <p:nvPr/>
        </p:nvPicPr>
        <p:blipFill rotWithShape="1">
          <a:blip r:embed="rId8">
            <a:alphaModFix/>
          </a:blip>
          <a:srcRect/>
          <a:stretch/>
        </p:blipFill>
        <p:spPr>
          <a:xfrm>
            <a:off x="550475" y="3193916"/>
            <a:ext cx="265176" cy="265176"/>
          </a:xfrm>
          <a:prstGeom prst="rect">
            <a:avLst/>
          </a:prstGeom>
          <a:noFill/>
          <a:ln>
            <a:noFill/>
          </a:ln>
        </p:spPr>
      </p:pic>
      <p:pic>
        <p:nvPicPr>
          <p:cNvPr id="13" name="Google Shape;424;p7">
            <a:extLst>
              <a:ext uri="{FF2B5EF4-FFF2-40B4-BE49-F238E27FC236}">
                <a16:creationId xmlns:a16="http://schemas.microsoft.com/office/drawing/2014/main" id="{FDEE15E4-A903-8785-D029-F436610B7FC2}"/>
              </a:ext>
            </a:extLst>
          </p:cNvPr>
          <p:cNvPicPr preferRelativeResize="0"/>
          <p:nvPr/>
        </p:nvPicPr>
        <p:blipFill rotWithShape="1">
          <a:blip r:embed="rId9">
            <a:alphaModFix/>
          </a:blip>
          <a:srcRect/>
          <a:stretch/>
        </p:blipFill>
        <p:spPr>
          <a:xfrm>
            <a:off x="550475" y="5400110"/>
            <a:ext cx="265176" cy="265176"/>
          </a:xfrm>
          <a:prstGeom prst="rect">
            <a:avLst/>
          </a:prstGeom>
          <a:noFill/>
          <a:ln>
            <a:noFill/>
          </a:ln>
        </p:spPr>
      </p:pic>
      <p:sp>
        <p:nvSpPr>
          <p:cNvPr id="93" name="Google Shape;370;p7">
            <a:extLst>
              <a:ext uri="{FF2B5EF4-FFF2-40B4-BE49-F238E27FC236}">
                <a16:creationId xmlns:a16="http://schemas.microsoft.com/office/drawing/2014/main" id="{1E0C47C8-1E7E-EADE-A56B-FAF12E915F6D}"/>
              </a:ext>
            </a:extLst>
          </p:cNvPr>
          <p:cNvSpPr txBox="1"/>
          <p:nvPr/>
        </p:nvSpPr>
        <p:spPr>
          <a:xfrm>
            <a:off x="9576218" y="2138146"/>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a:p>
        </p:txBody>
      </p:sp>
      <p:sp>
        <p:nvSpPr>
          <p:cNvPr id="95" name="Google Shape;400;p7">
            <a:extLst>
              <a:ext uri="{FF2B5EF4-FFF2-40B4-BE49-F238E27FC236}">
                <a16:creationId xmlns:a16="http://schemas.microsoft.com/office/drawing/2014/main" id="{898AB24D-E730-4B25-9752-AF3E792B0C8D}"/>
              </a:ext>
            </a:extLst>
          </p:cNvPr>
          <p:cNvSpPr/>
          <p:nvPr/>
        </p:nvSpPr>
        <p:spPr>
          <a:xfrm>
            <a:off x="2573936" y="3131478"/>
            <a:ext cx="2098824" cy="35340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a:solidFill>
                  <a:srgbClr val="FDFFFD"/>
                </a:solidFill>
                <a:latin typeface="Source Sans Pro"/>
                <a:ea typeface="Source Sans Pro"/>
                <a:cs typeface="Source Sans Pro"/>
                <a:sym typeface="Source Sans Pro"/>
              </a:rPr>
              <a:t>Build initial </a:t>
            </a:r>
            <a:r>
              <a:rPr lang="en-US" sz="900">
                <a:solidFill>
                  <a:srgbClr val="FDFFFD"/>
                </a:solidFill>
                <a:latin typeface="Source Sans Pro"/>
                <a:ea typeface="Source Sans Pro"/>
                <a:cs typeface="Source Sans Pro"/>
                <a:sym typeface="Source Sans Pro"/>
              </a:rPr>
              <a:t>workplan</a:t>
            </a:r>
            <a:r>
              <a:rPr lang="en-US" sz="900" b="0" i="0" u="none" strike="noStrike" cap="none">
                <a:solidFill>
                  <a:srgbClr val="FDFFFD"/>
                </a:solidFill>
                <a:latin typeface="Source Sans Pro"/>
                <a:ea typeface="Source Sans Pro"/>
                <a:cs typeface="Source Sans Pro"/>
                <a:sym typeface="Source Sans Pro"/>
              </a:rPr>
              <a:t> and backlog</a:t>
            </a:r>
            <a:endParaRPr sz="900" b="0" i="0" u="none" strike="noStrike" cap="none">
              <a:solidFill>
                <a:srgbClr val="000000"/>
              </a:solidFill>
              <a:latin typeface="Source Sans Pro"/>
              <a:ea typeface="Source Sans Pro"/>
              <a:cs typeface="Source Sans Pro"/>
              <a:sym typeface="Source Sans Pro"/>
            </a:endParaRPr>
          </a:p>
        </p:txBody>
      </p:sp>
      <p:sp>
        <p:nvSpPr>
          <p:cNvPr id="104" name="Google Shape;379;p7">
            <a:extLst>
              <a:ext uri="{FF2B5EF4-FFF2-40B4-BE49-F238E27FC236}">
                <a16:creationId xmlns:a16="http://schemas.microsoft.com/office/drawing/2014/main" id="{086A9481-2018-46FC-9A09-5CAF650239A4}"/>
              </a:ext>
            </a:extLst>
          </p:cNvPr>
          <p:cNvSpPr txBox="1"/>
          <p:nvPr/>
        </p:nvSpPr>
        <p:spPr>
          <a:xfrm>
            <a:off x="1430500" y="3347950"/>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a:solidFill>
                  <a:srgbClr val="202120"/>
                </a:solidFill>
                <a:latin typeface="PT Serif"/>
                <a:ea typeface="PT Serif"/>
                <a:cs typeface="PT Serif"/>
                <a:sym typeface="PT Serif"/>
              </a:rPr>
              <a:t>Kickoff</a:t>
            </a:r>
            <a:r>
              <a:rPr lang="en-US" sz="900" b="0" i="0" u="none" strike="noStrike" cap="none">
                <a:solidFill>
                  <a:srgbClr val="202120"/>
                </a:solidFill>
                <a:latin typeface="PT Serif"/>
                <a:ea typeface="PT Serif"/>
                <a:cs typeface="PT Serif"/>
                <a:sym typeface="PT Serif"/>
              </a:rPr>
              <a:t> </a:t>
            </a:r>
            <a:endParaRPr sz="900" b="0" i="0" u="none" strike="noStrike" cap="none">
              <a:solidFill>
                <a:srgbClr val="202120"/>
              </a:solidFill>
              <a:latin typeface="PT Serif"/>
              <a:ea typeface="PT Serif"/>
              <a:cs typeface="PT Serif"/>
              <a:sym typeface="PT Serif"/>
            </a:endParaRPr>
          </a:p>
        </p:txBody>
      </p:sp>
      <p:sp>
        <p:nvSpPr>
          <p:cNvPr id="107" name="Google Shape;413;p7">
            <a:extLst>
              <a:ext uri="{FF2B5EF4-FFF2-40B4-BE49-F238E27FC236}">
                <a16:creationId xmlns:a16="http://schemas.microsoft.com/office/drawing/2014/main" id="{7C927E3C-9261-4D68-B757-D1EA710DE9F7}"/>
              </a:ext>
            </a:extLst>
          </p:cNvPr>
          <p:cNvSpPr/>
          <p:nvPr/>
        </p:nvSpPr>
        <p:spPr>
          <a:xfrm>
            <a:off x="7585107" y="4328056"/>
            <a:ext cx="3857813" cy="291402"/>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900">
                <a:solidFill>
                  <a:srgbClr val="FDFFFD"/>
                </a:solidFill>
                <a:latin typeface="Source Sans Pro"/>
                <a:ea typeface="Source Sans Pro"/>
                <a:sym typeface="Source Sans Pro"/>
              </a:rPr>
              <a:t>Conduct research</a:t>
            </a:r>
            <a:endParaRPr lang="en-US"/>
          </a:p>
        </p:txBody>
      </p:sp>
      <p:sp>
        <p:nvSpPr>
          <p:cNvPr id="132" name="Google Shape;413;p7">
            <a:extLst>
              <a:ext uri="{FF2B5EF4-FFF2-40B4-BE49-F238E27FC236}">
                <a16:creationId xmlns:a16="http://schemas.microsoft.com/office/drawing/2014/main" id="{A1EF28C0-6EFB-4428-9EF8-BBA46357CC2D}"/>
              </a:ext>
            </a:extLst>
          </p:cNvPr>
          <p:cNvSpPr/>
          <p:nvPr/>
        </p:nvSpPr>
        <p:spPr>
          <a:xfrm>
            <a:off x="5584207" y="4326634"/>
            <a:ext cx="1929713" cy="292824"/>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900">
                <a:solidFill>
                  <a:srgbClr val="FDFFFD"/>
                </a:solidFill>
                <a:latin typeface="Source Sans Pro"/>
                <a:ea typeface="Source Sans Pro"/>
                <a:sym typeface="Source Sans Pro"/>
              </a:rPr>
              <a:t>  Build initial research plan</a:t>
            </a:r>
            <a:endParaRPr lang="en-US"/>
          </a:p>
        </p:txBody>
      </p:sp>
      <p:sp>
        <p:nvSpPr>
          <p:cNvPr id="139" name="Google Shape;265;p4">
            <a:extLst>
              <a:ext uri="{FF2B5EF4-FFF2-40B4-BE49-F238E27FC236}">
                <a16:creationId xmlns:a16="http://schemas.microsoft.com/office/drawing/2014/main" id="{3305B279-8592-4D1D-98B8-74FDEBE18BA2}"/>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
        <p:nvSpPr>
          <p:cNvPr id="141" name="Google Shape;372;p7">
            <a:extLst>
              <a:ext uri="{FF2B5EF4-FFF2-40B4-BE49-F238E27FC236}">
                <a16:creationId xmlns:a16="http://schemas.microsoft.com/office/drawing/2014/main" id="{F6C1C1B7-A335-6B0A-F41A-518DB469AB01}"/>
              </a:ext>
            </a:extLst>
          </p:cNvPr>
          <p:cNvSpPr/>
          <p:nvPr/>
        </p:nvSpPr>
        <p:spPr>
          <a:xfrm>
            <a:off x="5597792" y="5059959"/>
            <a:ext cx="5853136" cy="341888"/>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r>
              <a:rPr lang="en-US" sz="900">
                <a:solidFill>
                  <a:schemeClr val="accent1"/>
                </a:solidFill>
                <a:latin typeface="Source Sans Pro"/>
                <a:ea typeface="Source Sans Pro"/>
                <a:sym typeface="Source Sans Pro"/>
              </a:rPr>
              <a:t>Tech Feasibility</a:t>
            </a:r>
            <a:endParaRPr lang="en-US">
              <a:solidFill>
                <a:schemeClr val="accent1"/>
              </a:solidFill>
            </a:endParaRPr>
          </a:p>
        </p:txBody>
      </p:sp>
      <p:sp>
        <p:nvSpPr>
          <p:cNvPr id="144" name="Google Shape;413;p7">
            <a:extLst>
              <a:ext uri="{FF2B5EF4-FFF2-40B4-BE49-F238E27FC236}">
                <a16:creationId xmlns:a16="http://schemas.microsoft.com/office/drawing/2014/main" id="{02C9BA1B-01BC-A698-00F9-FD3A6AFE3CF1}"/>
              </a:ext>
            </a:extLst>
          </p:cNvPr>
          <p:cNvSpPr/>
          <p:nvPr/>
        </p:nvSpPr>
        <p:spPr>
          <a:xfrm>
            <a:off x="1489725" y="4326634"/>
            <a:ext cx="4040963"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a:buClr>
                <a:srgbClr val="FDFFFD"/>
              </a:buClr>
              <a:buSzPts val="900"/>
            </a:pPr>
            <a:r>
              <a:rPr lang="en-US" sz="900">
                <a:solidFill>
                  <a:srgbClr val="FDFFFD"/>
                </a:solidFill>
                <a:latin typeface="Source Sans Pro"/>
                <a:ea typeface="Source Sans Pro"/>
                <a:cs typeface="Source Sans Pro"/>
                <a:sym typeface="Source Sans Pro"/>
              </a:rPr>
              <a:t>Business partner discovery</a:t>
            </a:r>
            <a:endParaRPr lang="en-US" sz="900" b="0" i="0" u="none" strike="noStrike" cap="none">
              <a:solidFill>
                <a:srgbClr val="FDFFFD"/>
              </a:solidFill>
              <a:latin typeface="Source Sans Pro"/>
              <a:ea typeface="Source Sans Pro"/>
              <a:cs typeface="Source Sans Pro"/>
              <a:sym typeface="Source Sans Pro"/>
            </a:endParaRPr>
          </a:p>
        </p:txBody>
      </p:sp>
      <p:sp>
        <p:nvSpPr>
          <p:cNvPr id="145" name="Google Shape;413;p7">
            <a:extLst>
              <a:ext uri="{FF2B5EF4-FFF2-40B4-BE49-F238E27FC236}">
                <a16:creationId xmlns:a16="http://schemas.microsoft.com/office/drawing/2014/main" id="{71477A5D-564A-2B1F-B273-0D355C00A82B}"/>
              </a:ext>
            </a:extLst>
          </p:cNvPr>
          <p:cNvSpPr/>
          <p:nvPr/>
        </p:nvSpPr>
        <p:spPr>
          <a:xfrm>
            <a:off x="1487980" y="4649885"/>
            <a:ext cx="2031424"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a:buClr>
                <a:srgbClr val="FDFFFD"/>
              </a:buClr>
              <a:buSzPts val="900"/>
            </a:pPr>
            <a:r>
              <a:rPr lang="en-US" sz="900">
                <a:solidFill>
                  <a:srgbClr val="FDFFFD"/>
                </a:solidFill>
                <a:latin typeface="Source Sans Pro"/>
                <a:ea typeface="Source Sans Pro"/>
                <a:cs typeface="Source Sans Pro"/>
                <a:sym typeface="Source Sans Pro"/>
              </a:rPr>
              <a:t>Consolidate existing research</a:t>
            </a:r>
            <a:endParaRPr lang="en-US" sz="900" b="0" i="0" u="none" strike="noStrike" cap="none">
              <a:solidFill>
                <a:srgbClr val="FDFFFD"/>
              </a:solidFill>
              <a:latin typeface="Source Sans Pro"/>
              <a:ea typeface="Source Sans Pro"/>
              <a:cs typeface="Source Sans Pro"/>
              <a:sym typeface="Source Sans Pro"/>
            </a:endParaRPr>
          </a:p>
        </p:txBody>
      </p:sp>
      <p:sp>
        <p:nvSpPr>
          <p:cNvPr id="147" name="Google Shape;413;p7">
            <a:extLst>
              <a:ext uri="{FF2B5EF4-FFF2-40B4-BE49-F238E27FC236}">
                <a16:creationId xmlns:a16="http://schemas.microsoft.com/office/drawing/2014/main" id="{5FE54B9B-E891-B370-160E-19A6D310EC75}"/>
              </a:ext>
            </a:extLst>
          </p:cNvPr>
          <p:cNvSpPr/>
          <p:nvPr/>
        </p:nvSpPr>
        <p:spPr>
          <a:xfrm>
            <a:off x="3612237" y="4648703"/>
            <a:ext cx="1899927"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a:buClr>
                <a:srgbClr val="FDFFFD"/>
              </a:buClr>
              <a:buSzPts val="900"/>
            </a:pPr>
            <a:r>
              <a:rPr lang="en-US" sz="900">
                <a:solidFill>
                  <a:srgbClr val="FDFFFD"/>
                </a:solidFill>
                <a:latin typeface="Source Sans Pro"/>
                <a:ea typeface="Source Sans Pro"/>
                <a:cs typeface="Source Sans Pro"/>
                <a:sym typeface="Source Sans Pro"/>
              </a:rPr>
              <a:t>Current state mapping</a:t>
            </a:r>
            <a:endParaRPr lang="en-US" sz="900" b="0" i="0" u="none" strike="noStrike" cap="none">
              <a:solidFill>
                <a:srgbClr val="FDFFFD"/>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988308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0"/>
        <p:cNvGrpSpPr/>
        <p:nvPr/>
      </p:nvGrpSpPr>
      <p:grpSpPr>
        <a:xfrm>
          <a:off x="0" y="0"/>
          <a:ext cx="0" cy="0"/>
          <a:chOff x="0" y="0"/>
          <a:chExt cx="0" cy="0"/>
        </a:xfrm>
      </p:grpSpPr>
      <p:pic>
        <p:nvPicPr>
          <p:cNvPr id="7" name="Picture 7" descr="Diagram&#10;&#10;Description automatically generated">
            <a:extLst>
              <a:ext uri="{FF2B5EF4-FFF2-40B4-BE49-F238E27FC236}">
                <a16:creationId xmlns:a16="http://schemas.microsoft.com/office/drawing/2014/main" id="{92D8569F-6DC5-6818-64E9-94D2F0D60B80}"/>
              </a:ext>
            </a:extLst>
          </p:cNvPr>
          <p:cNvPicPr>
            <a:picLocks noChangeAspect="1"/>
          </p:cNvPicPr>
          <p:nvPr/>
        </p:nvPicPr>
        <p:blipFill>
          <a:blip r:embed="rId3"/>
          <a:stretch>
            <a:fillRect/>
          </a:stretch>
        </p:blipFill>
        <p:spPr>
          <a:xfrm>
            <a:off x="571285" y="1116397"/>
            <a:ext cx="6278996" cy="5019618"/>
          </a:xfrm>
          <a:prstGeom prst="rect">
            <a:avLst/>
          </a:prstGeom>
        </p:spPr>
      </p:pic>
      <p:sp>
        <p:nvSpPr>
          <p:cNvPr id="333" name="Google Shape;333;p6"/>
          <p:cNvSpPr txBox="1">
            <a:spLocks noGrp="1"/>
          </p:cNvSpPr>
          <p:nvPr>
            <p:ph type="title"/>
          </p:nvPr>
        </p:nvSpPr>
        <p:spPr>
          <a:xfrm>
            <a:off x="312812" y="543802"/>
            <a:ext cx="11353800" cy="574455"/>
          </a:xfrm>
          <a:prstGeom prst="rect">
            <a:avLst/>
          </a:prstGeom>
          <a:noFill/>
          <a:ln>
            <a:noFill/>
          </a:ln>
        </p:spPr>
        <p:txBody>
          <a:bodyPr spcFirstLastPara="1" wrap="square" lIns="91425" tIns="45700" rIns="91425" bIns="45700" anchor="t" anchorCtr="0">
            <a:normAutofit fontScale="90000"/>
          </a:bodyPr>
          <a:lstStyle/>
          <a:p>
            <a:r>
              <a:rPr lang="en-US"/>
              <a:t>Project Vision &amp; Goals</a:t>
            </a:r>
            <a:endParaRPr/>
          </a:p>
        </p:txBody>
      </p:sp>
      <p:sp>
        <p:nvSpPr>
          <p:cNvPr id="3" name="Google Shape;263;p4">
            <a:extLst>
              <a:ext uri="{FF2B5EF4-FFF2-40B4-BE49-F238E27FC236}">
                <a16:creationId xmlns:a16="http://schemas.microsoft.com/office/drawing/2014/main" id="{66006C5B-9348-4EDF-A4CD-C4D1A1D98F6F}"/>
              </a:ext>
            </a:extLst>
          </p:cNvPr>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9</a:t>
            </a:fld>
            <a:endParaRPr>
              <a:latin typeface="Source Sans Pro"/>
              <a:ea typeface="Source Sans Pro"/>
              <a:cs typeface="Source Sans Pro"/>
              <a:sym typeface="Source Sans Pro"/>
            </a:endParaRPr>
          </a:p>
        </p:txBody>
      </p:sp>
      <p:sp>
        <p:nvSpPr>
          <p:cNvPr id="4" name="Google Shape;264;p4">
            <a:extLst>
              <a:ext uri="{FF2B5EF4-FFF2-40B4-BE49-F238E27FC236}">
                <a16:creationId xmlns:a16="http://schemas.microsoft.com/office/drawing/2014/main" id="{8A222FD3-0C71-47F8-8E70-78DCD7F2B113}"/>
              </a:ext>
            </a:extLst>
          </p:cNvPr>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a:spcBef>
                <a:spcPts val="0"/>
              </a:spcBef>
              <a:spcAft>
                <a:spcPts val="0"/>
              </a:spcAft>
              <a:buNone/>
            </a:pPr>
            <a:r>
              <a:rPr lang="en-US" sz="1200">
                <a:solidFill>
                  <a:srgbClr val="747C74"/>
                </a:solidFill>
                <a:latin typeface="Source Sans Pro"/>
                <a:ea typeface="Source Sans Pro"/>
                <a:sym typeface="Source Sans Pro"/>
              </a:rPr>
              <a:t>Overview</a:t>
            </a:r>
            <a:endParaRPr lang="en-US"/>
          </a:p>
        </p:txBody>
      </p:sp>
      <p:sp>
        <p:nvSpPr>
          <p:cNvPr id="9" name="Google Shape;265;p4">
            <a:extLst>
              <a:ext uri="{FF2B5EF4-FFF2-40B4-BE49-F238E27FC236}">
                <a16:creationId xmlns:a16="http://schemas.microsoft.com/office/drawing/2014/main" id="{6072F370-620D-486F-A8A2-0B4F8B44D5E0}"/>
              </a:ext>
            </a:extLst>
          </p:cNvPr>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
        <p:nvSpPr>
          <p:cNvPr id="8" name="Google Shape;603;p14">
            <a:extLst>
              <a:ext uri="{FF2B5EF4-FFF2-40B4-BE49-F238E27FC236}">
                <a16:creationId xmlns:a16="http://schemas.microsoft.com/office/drawing/2014/main" id="{82B2B0AC-B0B0-82D8-35A6-783280BF84FF}"/>
              </a:ext>
            </a:extLst>
          </p:cNvPr>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rPr>
              <a:t>A</a:t>
            </a:r>
            <a:endParaRPr lang="en-US" sz="1200" b="0" i="0" u="none" strike="noStrike" cap="none">
              <a:solidFill>
                <a:srgbClr val="FFFFFF"/>
              </a:solidFill>
              <a:latin typeface="PT Serif"/>
              <a:ea typeface="Arial"/>
              <a:cs typeface="Arial"/>
            </a:endParaRPr>
          </a:p>
        </p:txBody>
      </p:sp>
      <p:sp>
        <p:nvSpPr>
          <p:cNvPr id="2" name="TextBox 1">
            <a:extLst>
              <a:ext uri="{FF2B5EF4-FFF2-40B4-BE49-F238E27FC236}">
                <a16:creationId xmlns:a16="http://schemas.microsoft.com/office/drawing/2014/main" id="{96A42C9F-45DD-E39A-F9E1-55C7D731B3EC}"/>
              </a:ext>
            </a:extLst>
          </p:cNvPr>
          <p:cNvSpPr txBox="1"/>
          <p:nvPr/>
        </p:nvSpPr>
        <p:spPr>
          <a:xfrm>
            <a:off x="7108754" y="4229871"/>
            <a:ext cx="3865532"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PT Serif"/>
              </a:rPr>
              <a:t>Other measurements to consider</a:t>
            </a:r>
            <a:r>
              <a:rPr lang="en-US">
                <a:latin typeface="PT Serif"/>
              </a:rPr>
              <a:t>:</a:t>
            </a:r>
          </a:p>
          <a:p>
            <a:endParaRPr lang="en-US"/>
          </a:p>
          <a:p>
            <a:pPr marL="285750" indent="-285750">
              <a:buClr>
                <a:schemeClr val="accent2"/>
              </a:buClr>
              <a:buSzPct val="75000"/>
              <a:buFont typeface="Wingdings" panose="05000000000000000000" pitchFamily="2" charset="2"/>
              <a:buChar char="§"/>
            </a:pPr>
            <a:r>
              <a:rPr lang="en-US">
                <a:latin typeface="PT Serif"/>
              </a:rPr>
              <a:t>Veteran satisfaction and desire</a:t>
            </a:r>
          </a:p>
          <a:p>
            <a:pPr marL="285750" indent="-285750">
              <a:buClr>
                <a:schemeClr val="accent2"/>
              </a:buClr>
              <a:buSzPct val="75000"/>
              <a:buFont typeface="Wingdings" panose="05000000000000000000" pitchFamily="2" charset="2"/>
              <a:buChar char="§"/>
            </a:pPr>
            <a:r>
              <a:rPr lang="en-US">
                <a:latin typeface="PT Serif"/>
              </a:rPr>
              <a:t>Measurements for the recommendations post-implementation</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NAME" val="CustomIcon"/>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3289</Words>
  <Application>Microsoft Office PowerPoint</Application>
  <PresentationFormat>Widescreen</PresentationFormat>
  <Paragraphs>850</Paragraphs>
  <Slides>36</Slides>
  <Notes>33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6" baseType="lpstr">
      <vt:lpstr>Source Sans Pro Semibold</vt:lpstr>
      <vt:lpstr>Source Sans Pro Semibold</vt:lpstr>
      <vt:lpstr>Calibri</vt:lpstr>
      <vt:lpstr>Source Sans Pro</vt:lpstr>
      <vt:lpstr>Noto Sans Symbols</vt:lpstr>
      <vt:lpstr>Wingdings</vt:lpstr>
      <vt:lpstr>PT Serif</vt:lpstr>
      <vt:lpstr>Arial</vt:lpstr>
      <vt:lpstr>1_Office Theme</vt:lpstr>
      <vt:lpstr>think-cell Slide</vt:lpstr>
      <vt:lpstr>Sprint 1 Demo</vt:lpstr>
      <vt:lpstr>Get to know the team</vt:lpstr>
      <vt:lpstr>At the end of each sprint on Tuesdays, the team will run sprint reviews to showcase the sprint’s work for approval. The purpose of this meeting is:</vt:lpstr>
      <vt:lpstr>CEDAR TO1 Overview</vt:lpstr>
      <vt:lpstr>Agenda</vt:lpstr>
      <vt:lpstr>Health Hub</vt:lpstr>
      <vt:lpstr>Health Hub Strategic Roadmap v1</vt:lpstr>
      <vt:lpstr>Health Hub Workplan v1</vt:lpstr>
      <vt:lpstr>Project Vision &amp; Goals</vt:lpstr>
      <vt:lpstr>PowerPoint Presentation</vt:lpstr>
      <vt:lpstr>PowerPoint Presentation</vt:lpstr>
      <vt:lpstr>PowerPoint Presentation</vt:lpstr>
      <vt:lpstr>PowerPoint Presentation</vt:lpstr>
      <vt:lpstr>1095-B Status Update</vt:lpstr>
      <vt:lpstr>1095-B Workplan </vt:lpstr>
      <vt:lpstr>We continued to monitor 1095-B developments leading to launch and post-MVP build</vt:lpstr>
      <vt:lpstr>Blockers for 1095-B launch</vt:lpstr>
      <vt:lpstr>1095-B Remaining actions, with external dependencies</vt:lpstr>
      <vt:lpstr>Sprint Deliverables</vt:lpstr>
      <vt:lpstr>Sprint 1 Deliverables – Health Hub </vt:lpstr>
      <vt:lpstr>Sprint 1 Deliverables – 1095-B </vt:lpstr>
      <vt:lpstr>Preview of Sprint 2</vt:lpstr>
      <vt:lpstr>PowerPoint Presentation</vt:lpstr>
      <vt:lpstr>Appendix</vt:lpstr>
      <vt:lpstr>PowerPoint Presentation</vt:lpstr>
      <vt:lpstr>Project risks and mitigation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Sprint 1 will run April 20 to May 3rd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2 Demo</dc:title>
  <dc:creator>Jordan White</dc:creator>
  <cp:lastModifiedBy>Tami Corson</cp:lastModifiedBy>
  <cp:revision>2</cp:revision>
  <cp:lastPrinted>2022-04-18T16:22:55Z</cp:lastPrinted>
  <dcterms:created xsi:type="dcterms:W3CDTF">2022-02-09T22:10:49Z</dcterms:created>
  <dcterms:modified xsi:type="dcterms:W3CDTF">2022-05-04T13:09:04Z</dcterms:modified>
</cp:coreProperties>
</file>